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4"/>
  </p:sldMasterIdLst>
  <p:notesMasterIdLst>
    <p:notesMasterId r:id="rId40"/>
  </p:notesMasterIdLst>
  <p:handoutMasterIdLst>
    <p:handoutMasterId r:id="rId41"/>
  </p:handoutMasterIdLst>
  <p:sldIdLst>
    <p:sldId id="321" r:id="rId5"/>
    <p:sldId id="448" r:id="rId6"/>
    <p:sldId id="418" r:id="rId7"/>
    <p:sldId id="504" r:id="rId8"/>
    <p:sldId id="506" r:id="rId9"/>
    <p:sldId id="487" r:id="rId10"/>
    <p:sldId id="503" r:id="rId11"/>
    <p:sldId id="494" r:id="rId12"/>
    <p:sldId id="495" r:id="rId13"/>
    <p:sldId id="520" r:id="rId14"/>
    <p:sldId id="508" r:id="rId15"/>
    <p:sldId id="509" r:id="rId16"/>
    <p:sldId id="510" r:id="rId17"/>
    <p:sldId id="511" r:id="rId18"/>
    <p:sldId id="507" r:id="rId19"/>
    <p:sldId id="488" r:id="rId20"/>
    <p:sldId id="489" r:id="rId21"/>
    <p:sldId id="490" r:id="rId22"/>
    <p:sldId id="491" r:id="rId23"/>
    <p:sldId id="492" r:id="rId24"/>
    <p:sldId id="500" r:id="rId25"/>
    <p:sldId id="501" r:id="rId26"/>
    <p:sldId id="502" r:id="rId27"/>
    <p:sldId id="519" r:id="rId28"/>
    <p:sldId id="497" r:id="rId29"/>
    <p:sldId id="498" r:id="rId30"/>
    <p:sldId id="463" r:id="rId31"/>
    <p:sldId id="512" r:id="rId32"/>
    <p:sldId id="513" r:id="rId33"/>
    <p:sldId id="514" r:id="rId34"/>
    <p:sldId id="515" r:id="rId35"/>
    <p:sldId id="516" r:id="rId36"/>
    <p:sldId id="517" r:id="rId37"/>
    <p:sldId id="518" r:id="rId38"/>
    <p:sldId id="480"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25"/>
    <a:srgbClr val="DBF63C"/>
    <a:srgbClr val="D6AED3"/>
    <a:srgbClr val="FFB900"/>
    <a:srgbClr val="E9FFB7"/>
    <a:srgbClr val="E4CAE2"/>
    <a:srgbClr val="979796"/>
    <a:srgbClr val="FFFFD1"/>
    <a:srgbClr val="7AD7F5"/>
    <a:srgbClr val="B4E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33" autoAdjust="0"/>
    <p:restoredTop sz="78711" autoAdjust="0"/>
  </p:normalViewPr>
  <p:slideViewPr>
    <p:cSldViewPr snapToGrid="0" snapToObjects="1">
      <p:cViewPr varScale="1">
        <p:scale>
          <a:sx n="121" d="100"/>
          <a:sy n="121" d="100"/>
        </p:scale>
        <p:origin x="990" y="96"/>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8" d="100"/>
          <a:sy n="98" d="100"/>
        </p:scale>
        <p:origin x="-237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10/18/2013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10/18/2013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30516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600" dirty="0"/>
          </a:p>
        </p:txBody>
      </p:sp>
      <p:sp>
        <p:nvSpPr>
          <p:cNvPr id="4" name="Slide Number Placeholder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3136184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600" dirty="0"/>
          </a:p>
        </p:txBody>
      </p:sp>
      <p:sp>
        <p:nvSpPr>
          <p:cNvPr id="4" name="Slide Number Placeholder 3"/>
          <p:cNvSpPr>
            <a:spLocks noGrp="1"/>
          </p:cNvSpPr>
          <p:nvPr>
            <p:ph type="sldNum" sz="quarter" idx="10"/>
          </p:nvPr>
        </p:nvSpPr>
        <p:spPr/>
        <p:txBody>
          <a:bodyPr/>
          <a:lstStyle/>
          <a:p>
            <a:fld id="{3E6C1CF0-316C-4904-A0F9-3EEDE72BDC86}" type="slidenum">
              <a:rPr lang="en-US" smtClean="0"/>
              <a:t>14</a:t>
            </a:fld>
            <a:endParaRPr lang="en-US"/>
          </a:p>
        </p:txBody>
      </p:sp>
    </p:spTree>
    <p:extLst>
      <p:ext uri="{BB962C8B-B14F-4D97-AF65-F5344CB8AC3E}">
        <p14:creationId xmlns:p14="http://schemas.microsoft.com/office/powerpoint/2010/main" val="426651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15</a:t>
            </a:fld>
            <a:endParaRPr lang="en-US"/>
          </a:p>
        </p:txBody>
      </p:sp>
    </p:spTree>
    <p:extLst>
      <p:ext uri="{BB962C8B-B14F-4D97-AF65-F5344CB8AC3E}">
        <p14:creationId xmlns:p14="http://schemas.microsoft.com/office/powerpoint/2010/main" val="929392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16</a:t>
            </a:fld>
            <a:endParaRPr lang="en-US"/>
          </a:p>
        </p:txBody>
      </p:sp>
    </p:spTree>
    <p:extLst>
      <p:ext uri="{BB962C8B-B14F-4D97-AF65-F5344CB8AC3E}">
        <p14:creationId xmlns:p14="http://schemas.microsoft.com/office/powerpoint/2010/main" val="1441207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16792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smtClean="0"/>
              <a:t>The items that you sell can be split into two categories</a:t>
            </a:r>
          </a:p>
          <a:p>
            <a:r>
              <a:rPr lang="en-GB" dirty="0" smtClean="0"/>
              <a:t>Durable</a:t>
            </a:r>
          </a:p>
          <a:p>
            <a:pPr lvl="1"/>
            <a:r>
              <a:rPr lang="en-GB" dirty="0" smtClean="0"/>
              <a:t>Items that, once purchased, remain the property of the user of the application</a:t>
            </a:r>
          </a:p>
          <a:p>
            <a:pPr lvl="1"/>
            <a:r>
              <a:rPr lang="en-GB" dirty="0" smtClean="0"/>
              <a:t>Activation of features in a program</a:t>
            </a:r>
          </a:p>
          <a:p>
            <a:r>
              <a:rPr lang="en-GB" dirty="0" smtClean="0"/>
              <a:t>Consumable</a:t>
            </a:r>
          </a:p>
          <a:p>
            <a:pPr lvl="1"/>
            <a:r>
              <a:rPr lang="en-GB" dirty="0" smtClean="0"/>
              <a:t>Items that are consumed by the user of the application</a:t>
            </a:r>
          </a:p>
          <a:p>
            <a:pPr lvl="1"/>
            <a:r>
              <a:rPr lang="en-GB" dirty="0" smtClean="0"/>
              <a:t>Points for use in a game</a:t>
            </a:r>
          </a:p>
          <a:p>
            <a:pPr lvl="1"/>
            <a:r>
              <a:rPr lang="en-GB" dirty="0" smtClean="0"/>
              <a:t>Access time for a paid resource or service</a:t>
            </a:r>
          </a:p>
          <a:p>
            <a:endParaRPr lang="en-US" dirty="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18</a:t>
            </a:fld>
            <a:endParaRPr lang="en-US" dirty="0">
              <a:solidFill>
                <a:srgbClr val="000000"/>
              </a:solidFill>
              <a:latin typeface="Calibri" pitchFamily="34" charset="0"/>
            </a:endParaRPr>
          </a:p>
        </p:txBody>
      </p:sp>
    </p:spTree>
    <p:extLst>
      <p:ext uri="{BB962C8B-B14F-4D97-AF65-F5344CB8AC3E}">
        <p14:creationId xmlns:p14="http://schemas.microsoft.com/office/powerpoint/2010/main" val="1263728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You provide</a:t>
            </a:r>
          </a:p>
          <a:p>
            <a:pPr marL="171450" indent="-171450">
              <a:buFont typeface="Arial" panose="020B0604020202020204" pitchFamily="34" charset="0"/>
              <a:buChar char="•"/>
            </a:pPr>
            <a:r>
              <a:rPr lang="en-GB" baseline="0" dirty="0" smtClean="0"/>
              <a:t>products that can be sold in your app</a:t>
            </a:r>
          </a:p>
          <a:p>
            <a:pPr marL="171450" indent="-171450">
              <a:buFont typeface="Arial" panose="020B0604020202020204" pitchFamily="34" charset="0"/>
              <a:buChar char="•"/>
            </a:pPr>
            <a:r>
              <a:rPr lang="en-GB" baseline="0" dirty="0" smtClean="0"/>
              <a:t>clear and accurate product information</a:t>
            </a:r>
          </a:p>
          <a:p>
            <a:pPr marL="171450" indent="-171450">
              <a:buFont typeface="Arial" panose="020B0604020202020204" pitchFamily="34" charset="0"/>
              <a:buChar char="•"/>
            </a:pPr>
            <a:r>
              <a:rPr lang="en-GB" baseline="0" dirty="0" smtClean="0"/>
              <a:t>the ability to initiate a purchase from within your app, that is, a “buy button”</a:t>
            </a:r>
          </a:p>
          <a:p>
            <a:pPr marL="171450" indent="-171450">
              <a:buFont typeface="Arial" panose="020B0604020202020204" pitchFamily="34" charset="0"/>
              <a:buChar char="•"/>
            </a:pPr>
            <a:r>
              <a:rPr lang="en-GB" baseline="0" dirty="0" smtClean="0"/>
              <a:t>product delivery and/or enablement, also known as </a:t>
            </a:r>
            <a:r>
              <a:rPr lang="en-GB" baseline="0" dirty="0" err="1" smtClean="0"/>
              <a:t>fulfillment</a:t>
            </a:r>
            <a:endParaRPr lang="en-GB" baseline="0" dirty="0" smtClean="0"/>
          </a:p>
          <a:p>
            <a:endParaRPr lang="en-GB" baseline="0" dirty="0" smtClean="0"/>
          </a:p>
          <a:p>
            <a:r>
              <a:rPr lang="en-GB" baseline="0" dirty="0" smtClean="0"/>
              <a:t>Microsoft provides</a:t>
            </a:r>
          </a:p>
          <a:p>
            <a:pPr marL="171450" indent="-171450">
              <a:buFont typeface="Arial" panose="020B0604020202020204" pitchFamily="34" charset="0"/>
              <a:buChar char="•"/>
            </a:pPr>
            <a:r>
              <a:rPr lang="en-GB" baseline="0" dirty="0" smtClean="0"/>
              <a:t>product management tools through the Windows Phone </a:t>
            </a:r>
            <a:r>
              <a:rPr lang="en-GB" baseline="0" dirty="0" err="1" smtClean="0"/>
              <a:t>Dev</a:t>
            </a:r>
            <a:r>
              <a:rPr lang="en-GB" baseline="0" dirty="0" smtClean="0"/>
              <a:t> </a:t>
            </a:r>
            <a:r>
              <a:rPr lang="en-GB" baseline="0" dirty="0" err="1" smtClean="0"/>
              <a:t>Center</a:t>
            </a:r>
            <a:r>
              <a:rPr lang="en-GB" baseline="0" dirty="0" smtClean="0"/>
              <a:t> </a:t>
            </a:r>
          </a:p>
          <a:p>
            <a:pPr marL="171450" indent="-171450">
              <a:buFont typeface="Arial" panose="020B0604020202020204" pitchFamily="34" charset="0"/>
              <a:buChar char="•"/>
            </a:pPr>
            <a:r>
              <a:rPr lang="en-GB" baseline="0" dirty="0" smtClean="0"/>
              <a:t>geo-distributed services</a:t>
            </a:r>
          </a:p>
          <a:p>
            <a:pPr marL="171450" indent="-171450">
              <a:buFont typeface="Arial" panose="020B0604020202020204" pitchFamily="34" charset="0"/>
              <a:buChar char="•"/>
            </a:pPr>
            <a:r>
              <a:rPr lang="en-GB" baseline="0" dirty="0" smtClean="0"/>
              <a:t>a purchase user experience that is consistent across all apps on the phone</a:t>
            </a:r>
          </a:p>
          <a:p>
            <a:pPr marL="171450" indent="-171450">
              <a:buFont typeface="Arial" panose="020B0604020202020204" pitchFamily="34" charset="0"/>
              <a:buChar char="•"/>
            </a:pPr>
            <a:r>
              <a:rPr lang="en-GB" baseline="0" dirty="0" smtClean="0"/>
              <a:t>the ability to pay you in 190 countries or regions</a:t>
            </a:r>
          </a:p>
          <a:p>
            <a:pPr marL="171450" indent="-171450">
              <a:buFont typeface="Arial" panose="020B0604020202020204" pitchFamily="34" charset="0"/>
              <a:buChar char="•"/>
            </a:pPr>
            <a:r>
              <a:rPr lang="en-GB" baseline="0" dirty="0" smtClean="0"/>
              <a:t>proof of purchase authenticity through secure receipts</a:t>
            </a:r>
          </a:p>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8404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t>
            </a:r>
            <a:r>
              <a:rPr lang="en-GB" baseline="0" dirty="0" err="1" smtClean="0"/>
              <a:t>RequestProductPurchaseAsync</a:t>
            </a:r>
            <a:r>
              <a:rPr lang="en-GB" baseline="0" dirty="0" smtClean="0"/>
              <a:t> causes the purchase UI to be displayed and the purchase made.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20</a:t>
            </a:fld>
            <a:endParaRPr lang="en-US"/>
          </a:p>
        </p:txBody>
      </p:sp>
    </p:spTree>
    <p:extLst>
      <p:ext uri="{BB962C8B-B14F-4D97-AF65-F5344CB8AC3E}">
        <p14:creationId xmlns:p14="http://schemas.microsoft.com/office/powerpoint/2010/main" val="1523673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21</a:t>
            </a:fld>
            <a:endParaRPr lang="en-US"/>
          </a:p>
        </p:txBody>
      </p:sp>
    </p:spTree>
    <p:extLst>
      <p:ext uri="{BB962C8B-B14F-4D97-AF65-F5344CB8AC3E}">
        <p14:creationId xmlns:p14="http://schemas.microsoft.com/office/powerpoint/2010/main" val="4259568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Licensing is a critical part of In-App Purchase. It tells your app what products the user has a license to use. These products can be consumables or durables. There are specific conditions under which license information should be verified to ensure that the user gets the experience, and in-app products, to which they are entitled. Any mistakes or errors in this process may frustrate the user and lead to lower sales, bad reviews and a bad reputation.</a:t>
            </a:r>
          </a:p>
          <a:p>
            <a:endParaRPr lang="en-GB" dirty="0" smtClean="0"/>
          </a:p>
          <a:p>
            <a:r>
              <a:rPr lang="en-GB" dirty="0" smtClean="0"/>
              <a:t>The </a:t>
            </a:r>
            <a:r>
              <a:rPr lang="en-GB" dirty="0" err="1" smtClean="0"/>
              <a:t>CurrentApp.LicenseInformation</a:t>
            </a:r>
            <a:r>
              <a:rPr lang="en-GB" dirty="0" smtClean="0"/>
              <a:t> API has been optimized for memory, performance and security characteristics and to be callable on boot, activate and resume. Because license state can change without the app receiving a notification (by purchases from other phones or by user activity at the Windows Phone Store), you should rely on this API as the primary source of truth about what the user currently owns rather than storing the returned licenses in your own local storage.</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22</a:t>
            </a:fld>
            <a:endParaRPr lang="en-US"/>
          </a:p>
        </p:txBody>
      </p:sp>
    </p:spTree>
    <p:extLst>
      <p:ext uri="{BB962C8B-B14F-4D97-AF65-F5344CB8AC3E}">
        <p14:creationId xmlns:p14="http://schemas.microsoft.com/office/powerpoint/2010/main" val="13530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2</a:t>
            </a:fld>
            <a:endParaRPr lang="en-US"/>
          </a:p>
        </p:txBody>
      </p:sp>
    </p:spTree>
    <p:extLst>
      <p:ext uri="{BB962C8B-B14F-4D97-AF65-F5344CB8AC3E}">
        <p14:creationId xmlns:p14="http://schemas.microsoft.com/office/powerpoint/2010/main" val="3632699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Protect your consumables. The </a:t>
            </a:r>
            <a:r>
              <a:rPr lang="en-GB" dirty="0" err="1" smtClean="0"/>
              <a:t>LicenseInformation</a:t>
            </a:r>
            <a:r>
              <a:rPr lang="en-GB" dirty="0" smtClean="0"/>
              <a:t> APIs provide information about purchases, not the state of consumables. For example, if a user purchases a bag of 100 gold in your app, it is your responsibility to track the consumption of that product in a secure way so that the user always sees the correct state of that product (i.e. number of gold remaining). Malicious users may attempt to exploit your storage, artificially increasing the count of owned consumables. Proper security mechanisms should be employed to secure this data.</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23</a:t>
            </a:fld>
            <a:endParaRPr lang="en-US"/>
          </a:p>
        </p:txBody>
      </p:sp>
    </p:spTree>
    <p:extLst>
      <p:ext uri="{BB962C8B-B14F-4D97-AF65-F5344CB8AC3E}">
        <p14:creationId xmlns:p14="http://schemas.microsoft.com/office/powerpoint/2010/main" val="91861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24</a:t>
            </a:fld>
            <a:endParaRPr lang="en-US"/>
          </a:p>
        </p:txBody>
      </p:sp>
    </p:spTree>
    <p:extLst>
      <p:ext uri="{BB962C8B-B14F-4D97-AF65-F5344CB8AC3E}">
        <p14:creationId xmlns:p14="http://schemas.microsoft.com/office/powerpoint/2010/main" val="384089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4294211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294581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27</a:t>
            </a:fld>
            <a:endParaRPr lang="en-US"/>
          </a:p>
        </p:txBody>
      </p:sp>
    </p:spTree>
    <p:extLst>
      <p:ext uri="{BB962C8B-B14F-4D97-AF65-F5344CB8AC3E}">
        <p14:creationId xmlns:p14="http://schemas.microsoft.com/office/powerpoint/2010/main" val="3137565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the point that whenever</a:t>
            </a:r>
            <a:r>
              <a:rPr lang="en-GB" baseline="0" dirty="0" smtClean="0"/>
              <a:t> a program is downloaded into a device for execution or deployment it is a XAP file that is sent.</a:t>
            </a:r>
          </a:p>
          <a:p>
            <a:r>
              <a:rPr lang="en-GB" baseline="0" dirty="0" smtClean="0"/>
              <a:t>The XAP file is the totality of output from the Visual Studio solution. </a:t>
            </a:r>
          </a:p>
          <a:p>
            <a:r>
              <a:rPr lang="en-GB" baseline="0" dirty="0" smtClean="0"/>
              <a:t>It contains XNA content too, if this has been added.</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33</a:t>
            </a:fld>
            <a:endParaRPr lang="en-US"/>
          </a:p>
        </p:txBody>
      </p:sp>
    </p:spTree>
    <p:extLst>
      <p:ext uri="{BB962C8B-B14F-4D97-AF65-F5344CB8AC3E}">
        <p14:creationId xmlns:p14="http://schemas.microsoft.com/office/powerpoint/2010/main" val="252090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the point that this happens to ensure a certain</a:t>
            </a:r>
            <a:r>
              <a:rPr lang="en-GB" baseline="0" dirty="0" smtClean="0"/>
              <a:t> level of quality of applications.</a:t>
            </a:r>
          </a:p>
          <a:p>
            <a:r>
              <a:rPr lang="en-GB" baseline="0" dirty="0" smtClean="0"/>
              <a:t>Remind folks that they can use this service as many times as they like.</a:t>
            </a:r>
          </a:p>
          <a:p>
            <a:r>
              <a:rPr lang="en-GB" baseline="0" dirty="0" smtClean="0"/>
              <a:t>My experience has been that the validation process is speedy and the feedback is excellent</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34</a:t>
            </a:fld>
            <a:endParaRPr lang="en-US"/>
          </a:p>
        </p:txBody>
      </p:sp>
    </p:spTree>
    <p:extLst>
      <p:ext uri="{BB962C8B-B14F-4D97-AF65-F5344CB8AC3E}">
        <p14:creationId xmlns:p14="http://schemas.microsoft.com/office/powerpoint/2010/main" val="1995363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35</a:t>
            </a:fld>
            <a:endParaRPr lang="en-US"/>
          </a:p>
        </p:txBody>
      </p:sp>
    </p:spTree>
    <p:extLst>
      <p:ext uri="{BB962C8B-B14F-4D97-AF65-F5344CB8AC3E}">
        <p14:creationId xmlns:p14="http://schemas.microsoft.com/office/powerpoint/2010/main" val="3494588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a:t>
            </a:fld>
            <a:endParaRPr lang="en-US"/>
          </a:p>
        </p:txBody>
      </p:sp>
    </p:spTree>
    <p:extLst>
      <p:ext uri="{BB962C8B-B14F-4D97-AF65-F5344CB8AC3E}">
        <p14:creationId xmlns:p14="http://schemas.microsoft.com/office/powerpoint/2010/main" val="340156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4</a:t>
            </a:fld>
            <a:endParaRPr lang="en-US"/>
          </a:p>
        </p:txBody>
      </p:sp>
    </p:spTree>
    <p:extLst>
      <p:ext uri="{BB962C8B-B14F-4D97-AF65-F5344CB8AC3E}">
        <p14:creationId xmlns:p14="http://schemas.microsoft.com/office/powerpoint/2010/main" val="228631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5</a:t>
            </a:fld>
            <a:endParaRPr lang="en-US"/>
          </a:p>
        </p:txBody>
      </p:sp>
    </p:spTree>
    <p:extLst>
      <p:ext uri="{BB962C8B-B14F-4D97-AF65-F5344CB8AC3E}">
        <p14:creationId xmlns:p14="http://schemas.microsoft.com/office/powerpoint/2010/main" val="77694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a:t>
            </a:fld>
            <a:endParaRPr lang="en-US"/>
          </a:p>
        </p:txBody>
      </p:sp>
    </p:spTree>
    <p:extLst>
      <p:ext uri="{BB962C8B-B14F-4D97-AF65-F5344CB8AC3E}">
        <p14:creationId xmlns:p14="http://schemas.microsoft.com/office/powerpoint/2010/main" val="184419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600" dirty="0">
              <a:ea typeface="Calibri"/>
              <a:cs typeface="Times New Roman"/>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7</a:t>
            </a:fld>
            <a:endParaRPr lang="en-US"/>
          </a:p>
        </p:txBody>
      </p:sp>
    </p:spTree>
    <p:extLst>
      <p:ext uri="{BB962C8B-B14F-4D97-AF65-F5344CB8AC3E}">
        <p14:creationId xmlns:p14="http://schemas.microsoft.com/office/powerpoint/2010/main" val="3336952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10</a:t>
            </a:fld>
            <a:endParaRPr lang="en-US"/>
          </a:p>
        </p:txBody>
      </p:sp>
    </p:spTree>
    <p:extLst>
      <p:ext uri="{BB962C8B-B14F-4D97-AF65-F5344CB8AC3E}">
        <p14:creationId xmlns:p14="http://schemas.microsoft.com/office/powerpoint/2010/main" val="3131162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600" dirty="0"/>
          </a:p>
        </p:txBody>
      </p:sp>
      <p:sp>
        <p:nvSpPr>
          <p:cNvPr id="4" name="Slide Number Placeholder 3"/>
          <p:cNvSpPr>
            <a:spLocks noGrp="1"/>
          </p:cNvSpPr>
          <p:nvPr>
            <p:ph type="sldNum" sz="quarter" idx="10"/>
          </p:nvPr>
        </p:nvSpPr>
        <p:spPr/>
        <p:txBody>
          <a:bodyPr/>
          <a:lstStyle/>
          <a:p>
            <a:fld id="{3E6C1CF0-316C-4904-A0F9-3EEDE72BDC86}" type="slidenum">
              <a:rPr lang="en-US" smtClean="0"/>
              <a:t>12</a:t>
            </a:fld>
            <a:endParaRPr lang="en-US"/>
          </a:p>
        </p:txBody>
      </p:sp>
    </p:spTree>
    <p:extLst>
      <p:ext uri="{BB962C8B-B14F-4D97-AF65-F5344CB8AC3E}">
        <p14:creationId xmlns:p14="http://schemas.microsoft.com/office/powerpoint/2010/main" val="3358162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pic>
        <p:nvPicPr>
          <p:cNvPr id="22" name="Picture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23" name="Picture 2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 name="Picture 5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pic>
        <p:nvPicPr>
          <p:cNvPr id="34"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9" name="Picture 4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pic>
        <p:nvPicPr>
          <p:cNvPr id="34" name="Picture 3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49" name="Text Placeholder 8"/>
          <p:cNvSpPr>
            <a:spLocks noGrp="1"/>
          </p:cNvSpPr>
          <p:nvPr>
            <p:ph type="body" sz="quarter" idx="22" hasCustomPrompt="1"/>
          </p:nvPr>
        </p:nvSpPr>
        <p:spPr>
          <a:xfrm>
            <a:off x="457199"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gradFill>
                  <a:gsLst>
                    <a:gs pos="0">
                      <a:schemeClr val="tx1"/>
                    </a:gs>
                    <a:gs pos="100000">
                      <a:schemeClr val="tx1"/>
                    </a:gs>
                  </a:gsLst>
                  <a:lin ang="5400000" scaled="0"/>
                </a:gradFill>
              </a:defRPr>
            </a:lvl1pPr>
            <a:lvl2pPr>
              <a:defRPr sz="1200">
                <a:gradFill>
                  <a:gsLst>
                    <a:gs pos="0">
                      <a:schemeClr val="tx1"/>
                    </a:gs>
                    <a:gs pos="100000">
                      <a:schemeClr val="tx1"/>
                    </a:gs>
                  </a:gsLst>
                  <a:lin ang="5400000" scaled="0"/>
                </a:gradFill>
              </a:defRPr>
            </a:lvl2pPr>
            <a:lvl3pPr>
              <a:defRPr sz="1200">
                <a:gradFill>
                  <a:gsLst>
                    <a:gs pos="0">
                      <a:schemeClr val="tx1"/>
                    </a:gs>
                    <a:gs pos="100000">
                      <a:schemeClr val="tx1"/>
                    </a:gs>
                  </a:gsLst>
                  <a:lin ang="5400000" scaled="0"/>
                </a:gradFill>
              </a:defRPr>
            </a:lvl3pPr>
            <a:lvl4pPr>
              <a:defRPr sz="1200">
                <a:gradFill>
                  <a:gsLst>
                    <a:gs pos="0">
                      <a:schemeClr val="tx1"/>
                    </a:gs>
                    <a:gs pos="100000">
                      <a:schemeClr val="tx1"/>
                    </a:gs>
                  </a:gsLst>
                  <a:lin ang="5400000" scaled="0"/>
                </a:gradFill>
              </a:defRPr>
            </a:lvl4pPr>
            <a:lvl5pPr>
              <a:defRPr sz="1200">
                <a:gradFill>
                  <a:gsLst>
                    <a:gs pos="0">
                      <a:schemeClr val="tx1"/>
                    </a:gs>
                    <a:gs pos="100000">
                      <a:schemeClr val="tx1"/>
                    </a:gs>
                  </a:gsLst>
                  <a:lin ang="5400000" scaled="0"/>
                </a:gra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067" y="257669"/>
            <a:ext cx="3010645" cy="775140"/>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6" name="Picture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pic>
        <p:nvPicPr>
          <p:cNvPr id="35" name="Picture 3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40" name="Picture 3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234353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40000"/>
                    <a:lumOff val="6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883833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pic>
        <p:nvPicPr>
          <p:cNvPr id="43" name="Picture 4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pic>
        <p:nvPicPr>
          <p:cNvPr id="28" name="Picture 2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98302" y="4511635"/>
            <a:ext cx="1103573" cy="254671"/>
          </a:xfrm>
          <a:prstGeom prst="rect">
            <a:avLst/>
          </a:prstGeom>
        </p:spPr>
      </p:pic>
      <p:pic>
        <p:nvPicPr>
          <p:cNvPr id="29" name="Picture 2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32359" y="4533583"/>
            <a:ext cx="921279" cy="153547"/>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7769950" y="4707719"/>
            <a:ext cx="974686" cy="250949"/>
          </a:xfrm>
          <a:prstGeom prst="rect">
            <a:avLst/>
          </a:prstGeom>
        </p:spPr>
      </p:pic>
      <p:pic>
        <p:nvPicPr>
          <p:cNvPr id="5" name="Picture 4"/>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5936513" y="4798416"/>
            <a:ext cx="843734" cy="194708"/>
          </a:xfrm>
          <a:prstGeom prst="rect">
            <a:avLst/>
          </a:prstGeom>
        </p:spPr>
      </p:pic>
      <p:pic>
        <p:nvPicPr>
          <p:cNvPr id="6" name="Picture 5"/>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6995693" y="4821520"/>
            <a:ext cx="616687" cy="102781"/>
          </a:xfrm>
          <a:prstGeom prst="rect">
            <a:avLst/>
          </a:prstGeom>
        </p:spPr>
      </p:pic>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50" r:id="rId40"/>
    <p:sldLayoutId id="2147484451"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alpha val="99000"/>
            </a:schemeClr>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alpha val="99000"/>
            </a:schemeClr>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2778062"/>
            <a:ext cx="4269544" cy="346633"/>
          </a:xfrm>
        </p:spPr>
        <p:txBody>
          <a:bodyPr/>
          <a:lstStyle/>
          <a:p>
            <a:endParaRPr lang="pt-BR" sz="2000" dirty="0"/>
          </a:p>
        </p:txBody>
      </p:sp>
      <p:sp>
        <p:nvSpPr>
          <p:cNvPr id="4" name="Title 3"/>
          <p:cNvSpPr>
            <a:spLocks noGrp="1"/>
          </p:cNvSpPr>
          <p:nvPr>
            <p:ph type="title"/>
          </p:nvPr>
        </p:nvSpPr>
        <p:spPr>
          <a:xfrm>
            <a:off x="457199" y="1031800"/>
            <a:ext cx="3602421" cy="1163395"/>
          </a:xfrm>
        </p:spPr>
        <p:txBody>
          <a:bodyPr/>
          <a:lstStyle/>
          <a:p>
            <a:r>
              <a:rPr lang="en-US" dirty="0"/>
              <a:t>Windows Phone </a:t>
            </a:r>
            <a:r>
              <a:rPr lang="en-US" dirty="0" smtClean="0"/>
              <a:t>8</a:t>
            </a:r>
            <a:br>
              <a:rPr lang="en-US" dirty="0" smtClean="0"/>
            </a:br>
            <a:r>
              <a:rPr lang="en-US" dirty="0"/>
              <a:t>Store &amp; </a:t>
            </a:r>
            <a:r>
              <a:rPr lang="en-US" dirty="0" smtClean="0"/>
              <a:t>Monetization</a:t>
            </a:r>
            <a:endParaRPr lang="en-US" dirty="0"/>
          </a:p>
        </p:txBody>
      </p:sp>
      <p:pic>
        <p:nvPicPr>
          <p:cNvPr id="10" name="Picture Placeholder 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6677" r="16677"/>
          <a:stretch>
            <a:fillRect/>
          </a:stretch>
        </p:blipFill>
        <p:spPr/>
      </p:pic>
      <p:pic>
        <p:nvPicPr>
          <p:cNvPr id="16" name="Picture Placeholder 15"/>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23738" r="23738"/>
          <a:stretch>
            <a:fillRect/>
          </a:stretch>
        </p:blipFill>
        <p:spPr/>
      </p:pic>
      <p:sp>
        <p:nvSpPr>
          <p:cNvPr id="8" name="Text Placeholder 7"/>
          <p:cNvSpPr>
            <a:spLocks noGrp="1"/>
          </p:cNvSpPr>
          <p:nvPr>
            <p:ph type="body" sz="quarter" idx="23"/>
          </p:nvPr>
        </p:nvSpPr>
        <p:spPr/>
        <p:txBody>
          <a:bodyPr/>
          <a:lstStyle/>
          <a:p>
            <a:endParaRPr lang="en-US"/>
          </a:p>
        </p:txBody>
      </p:sp>
      <p:sp>
        <p:nvSpPr>
          <p:cNvPr id="9" name="Text Placeholder 8"/>
          <p:cNvSpPr>
            <a:spLocks noGrp="1"/>
          </p:cNvSpPr>
          <p:nvPr>
            <p:ph type="body" sz="quarter" idx="24"/>
          </p:nvPr>
        </p:nvSpPr>
        <p:spPr/>
        <p:txBody>
          <a:bodyPr/>
          <a:lstStyle/>
          <a:p>
            <a:endParaRPr lang="en-US"/>
          </a:p>
        </p:txBody>
      </p:sp>
      <p:pic>
        <p:nvPicPr>
          <p:cNvPr id="12" name="Picture Placeholder 3"/>
          <p:cNvPicPr>
            <a:picLocks noChangeAspect="1"/>
          </p:cNvPicPr>
          <p:nvPr/>
        </p:nvPicPr>
        <p:blipFill rotWithShape="1">
          <a:blip r:embed="rId5">
            <a:extLst>
              <a:ext uri="{28A0092B-C50C-407E-A947-70E740481C1C}">
                <a14:useLocalDpi xmlns:a14="http://schemas.microsoft.com/office/drawing/2010/main" val="0"/>
              </a:ext>
            </a:extLst>
          </a:blip>
          <a:srcRect t="22585" b="19352"/>
          <a:stretch/>
        </p:blipFill>
        <p:spPr>
          <a:xfrm>
            <a:off x="5699124" y="3926115"/>
            <a:ext cx="3352801" cy="1217386"/>
          </a:xfrm>
          <a:prstGeom prst="rect">
            <a:avLst/>
          </a:prstGeom>
          <a:solidFill>
            <a:schemeClr val="accent3"/>
          </a:solidFill>
        </p:spPr>
      </p:pic>
      <p:pic>
        <p:nvPicPr>
          <p:cNvPr id="14" name="Picture Placeholder 13"/>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1222" r="11222"/>
          <a:stretch>
            <a:fillRect/>
          </a:stretch>
        </p:blipFill>
        <p:spPr/>
      </p:pic>
      <p:sp>
        <p:nvSpPr>
          <p:cNvPr id="18" name="Rectangle 17"/>
          <p:cNvSpPr/>
          <p:nvPr/>
        </p:nvSpPr>
        <p:spPr>
          <a:xfrm>
            <a:off x="8343900" y="2209800"/>
            <a:ext cx="6667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7" name="Picture 1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76282"/>
          <a:stretch/>
        </p:blipFill>
        <p:spPr>
          <a:xfrm>
            <a:off x="8444673" y="2346388"/>
            <a:ext cx="536068" cy="431674"/>
          </a:xfrm>
          <a:prstGeom prst="rect">
            <a:avLst/>
          </a:prstGeom>
        </p:spPr>
      </p:pic>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4347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2"/>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00" y="0"/>
            <a:ext cx="3086100" cy="5143500"/>
          </a:xfrm>
          <a:prstGeom prst="rect">
            <a:avLst/>
          </a:prstGeom>
        </p:spPr>
      </p:pic>
      <p:sp>
        <p:nvSpPr>
          <p:cNvPr id="9" name="Title 3"/>
          <p:cNvSpPr>
            <a:spLocks noGrp="1"/>
          </p:cNvSpPr>
          <p:nvPr>
            <p:ph type="title"/>
          </p:nvPr>
        </p:nvSpPr>
        <p:spPr>
          <a:xfrm>
            <a:off x="457200" y="1031800"/>
            <a:ext cx="4203700" cy="1357295"/>
          </a:xfrm>
        </p:spPr>
        <p:txBody>
          <a:bodyPr/>
          <a:lstStyle/>
          <a:p>
            <a:r>
              <a:rPr lang="en-US" sz="2800" dirty="0"/>
              <a:t>Windows Phone </a:t>
            </a:r>
            <a:r>
              <a:rPr lang="en-US" sz="2800" dirty="0" smtClean="0"/>
              <a:t>8</a:t>
            </a:r>
            <a:br>
              <a:rPr lang="en-US" sz="2800" dirty="0" smtClean="0"/>
            </a:br>
            <a:r>
              <a:rPr lang="en-US" sz="2800" dirty="0" smtClean="0"/>
              <a:t/>
            </a:r>
            <a:br>
              <a:rPr lang="en-US" sz="2800" dirty="0" smtClean="0"/>
            </a:br>
            <a:r>
              <a:rPr lang="en-US" sz="2800" dirty="0" smtClean="0"/>
              <a:t>Trial API and Ads Demo</a:t>
            </a:r>
            <a:endParaRPr lang="en-US" sz="2800" dirty="0"/>
          </a:p>
        </p:txBody>
      </p:sp>
    </p:spTree>
    <p:extLst>
      <p:ext uri="{BB962C8B-B14F-4D97-AF65-F5344CB8AC3E}">
        <p14:creationId xmlns:p14="http://schemas.microsoft.com/office/powerpoint/2010/main" val="277820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Advertisements to Applications</a:t>
            </a:r>
            <a:endParaRPr lang="en-GB" dirty="0"/>
          </a:p>
        </p:txBody>
      </p:sp>
      <p:sp>
        <p:nvSpPr>
          <p:cNvPr id="3" name="Content Placeholder 2"/>
          <p:cNvSpPr>
            <a:spLocks noGrp="1"/>
          </p:cNvSpPr>
          <p:nvPr>
            <p:ph type="body" sz="quarter" idx="17"/>
          </p:nvPr>
        </p:nvSpPr>
        <p:spPr/>
        <p:txBody>
          <a:bodyPr>
            <a:normAutofit/>
          </a:bodyPr>
          <a:lstStyle/>
          <a:p>
            <a:endParaRPr lang="en-US" dirty="0" smtClean="0"/>
          </a:p>
        </p:txBody>
      </p:sp>
      <p:pic>
        <p:nvPicPr>
          <p:cNvPr id="4" name="Picture 3"/>
          <p:cNvPicPr>
            <a:picLocks noChangeAspect="1"/>
          </p:cNvPicPr>
          <p:nvPr/>
        </p:nvPicPr>
        <p:blipFill>
          <a:blip r:embed="rId2"/>
          <a:stretch>
            <a:fillRect/>
          </a:stretch>
        </p:blipFill>
        <p:spPr>
          <a:xfrm>
            <a:off x="457200" y="1208722"/>
            <a:ext cx="4819650" cy="3114675"/>
          </a:xfrm>
          <a:prstGeom prst="rect">
            <a:avLst/>
          </a:prstGeom>
        </p:spPr>
      </p:pic>
    </p:spTree>
    <p:extLst>
      <p:ext uri="{BB962C8B-B14F-4D97-AF65-F5344CB8AC3E}">
        <p14:creationId xmlns:p14="http://schemas.microsoft.com/office/powerpoint/2010/main" val="39103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GB" dirty="0"/>
              <a:t>Adding Advertisements to Applications</a:t>
            </a:r>
            <a:endParaRPr lang="en-US" dirty="0"/>
          </a:p>
        </p:txBody>
      </p:sp>
      <p:sp>
        <p:nvSpPr>
          <p:cNvPr id="9" name="Rectangle 8"/>
          <p:cNvSpPr/>
          <p:nvPr/>
        </p:nvSpPr>
        <p:spPr>
          <a:xfrm>
            <a:off x="390526" y="4031935"/>
            <a:ext cx="8296274" cy="206375"/>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3" name="Rectangle 22"/>
          <p:cNvSpPr/>
          <p:nvPr/>
        </p:nvSpPr>
        <p:spPr>
          <a:xfrm>
            <a:off x="375416" y="1308056"/>
            <a:ext cx="8311384" cy="2725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endParaRPr lang="en-US" dirty="0">
              <a:solidFill>
                <a:schemeClr val="tx2">
                  <a:alpha val="99000"/>
                </a:schemeClr>
              </a:solidFill>
            </a:endParaRPr>
          </a:p>
        </p:txBody>
      </p:sp>
      <p:pic>
        <p:nvPicPr>
          <p:cNvPr id="17" name="Picture 16"/>
          <p:cNvPicPr>
            <a:picLocks noChangeAspect="1"/>
          </p:cNvPicPr>
          <p:nvPr/>
        </p:nvPicPr>
        <p:blipFill>
          <a:blip r:embed="rId3"/>
          <a:stretch>
            <a:fillRect/>
          </a:stretch>
        </p:blipFill>
        <p:spPr>
          <a:xfrm>
            <a:off x="461005" y="1385889"/>
            <a:ext cx="3957417" cy="2557461"/>
          </a:xfrm>
          <a:prstGeom prst="rect">
            <a:avLst/>
          </a:prstGeom>
        </p:spPr>
      </p:pic>
      <p:cxnSp>
        <p:nvCxnSpPr>
          <p:cNvPr id="6" name="Straight Arrow Connector 5"/>
          <p:cNvCxnSpPr/>
          <p:nvPr/>
        </p:nvCxnSpPr>
        <p:spPr>
          <a:xfrm flipH="1">
            <a:off x="1714500" y="2914650"/>
            <a:ext cx="1931670" cy="434340"/>
          </a:xfrm>
          <a:prstGeom prst="straightConnector1">
            <a:avLst/>
          </a:prstGeom>
          <a:ln w="57150">
            <a:solidFill>
              <a:srgbClr val="9B4F96"/>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4597738" y="1385889"/>
            <a:ext cx="3996499" cy="2557461"/>
          </a:xfrm>
          <a:prstGeom prst="rect">
            <a:avLst/>
          </a:prstGeom>
        </p:spPr>
      </p:pic>
    </p:spTree>
    <p:extLst>
      <p:ext uri="{BB962C8B-B14F-4D97-AF65-F5344CB8AC3E}">
        <p14:creationId xmlns:p14="http://schemas.microsoft.com/office/powerpoint/2010/main" val="145074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GB" dirty="0"/>
              <a:t>Adding Advertisements to Applications</a:t>
            </a:r>
            <a:endParaRPr lang="en-US" dirty="0"/>
          </a:p>
        </p:txBody>
      </p:sp>
      <p:sp>
        <p:nvSpPr>
          <p:cNvPr id="9" name="Rectangle 8"/>
          <p:cNvSpPr/>
          <p:nvPr/>
        </p:nvSpPr>
        <p:spPr>
          <a:xfrm>
            <a:off x="390526" y="4033948"/>
            <a:ext cx="7656194" cy="204362"/>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3" name="Rectangle 22"/>
          <p:cNvSpPr/>
          <p:nvPr/>
        </p:nvSpPr>
        <p:spPr>
          <a:xfrm>
            <a:off x="375416" y="1308056"/>
            <a:ext cx="7671304" cy="2725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endParaRPr lang="en-US" dirty="0">
              <a:solidFill>
                <a:schemeClr val="tx2">
                  <a:alpha val="99000"/>
                </a:schemeClr>
              </a:solidFill>
            </a:endParaRPr>
          </a:p>
        </p:txBody>
      </p:sp>
      <p:pic>
        <p:nvPicPr>
          <p:cNvPr id="2" name="Picture 1"/>
          <p:cNvPicPr>
            <a:picLocks noChangeAspect="1"/>
          </p:cNvPicPr>
          <p:nvPr/>
        </p:nvPicPr>
        <p:blipFill>
          <a:blip r:embed="rId3"/>
          <a:stretch>
            <a:fillRect/>
          </a:stretch>
        </p:blipFill>
        <p:spPr>
          <a:xfrm>
            <a:off x="571663" y="1420465"/>
            <a:ext cx="7328048" cy="2501073"/>
          </a:xfrm>
          <a:prstGeom prst="rect">
            <a:avLst/>
          </a:prstGeom>
        </p:spPr>
      </p:pic>
    </p:spTree>
    <p:extLst>
      <p:ext uri="{BB962C8B-B14F-4D97-AF65-F5344CB8AC3E}">
        <p14:creationId xmlns:p14="http://schemas.microsoft.com/office/powerpoint/2010/main" val="379689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GB" dirty="0"/>
              <a:t>Adding Advertisements to Applications</a:t>
            </a:r>
            <a:endParaRPr lang="en-US" dirty="0"/>
          </a:p>
        </p:txBody>
      </p:sp>
      <p:sp>
        <p:nvSpPr>
          <p:cNvPr id="9" name="Rectangle 8"/>
          <p:cNvSpPr/>
          <p:nvPr/>
        </p:nvSpPr>
        <p:spPr>
          <a:xfrm>
            <a:off x="472310" y="3981834"/>
            <a:ext cx="5690234" cy="204362"/>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3" name="Rectangle 22"/>
          <p:cNvSpPr/>
          <p:nvPr/>
        </p:nvSpPr>
        <p:spPr>
          <a:xfrm>
            <a:off x="457200" y="1255942"/>
            <a:ext cx="5705344" cy="2725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endParaRPr lang="en-US" dirty="0">
              <a:solidFill>
                <a:schemeClr val="tx2">
                  <a:alpha val="99000"/>
                </a:schemeClr>
              </a:solidFill>
            </a:endParaRPr>
          </a:p>
        </p:txBody>
      </p:sp>
      <p:pic>
        <p:nvPicPr>
          <p:cNvPr id="6" name="Picture 5"/>
          <p:cNvPicPr>
            <a:picLocks noChangeAspect="1"/>
          </p:cNvPicPr>
          <p:nvPr/>
        </p:nvPicPr>
        <p:blipFill>
          <a:blip r:embed="rId3"/>
          <a:stretch>
            <a:fillRect/>
          </a:stretch>
        </p:blipFill>
        <p:spPr>
          <a:xfrm>
            <a:off x="580688" y="1369225"/>
            <a:ext cx="5433266" cy="2493840"/>
          </a:xfrm>
          <a:prstGeom prst="rect">
            <a:avLst/>
          </a:prstGeom>
        </p:spPr>
      </p:pic>
    </p:spTree>
    <p:extLst>
      <p:ext uri="{BB962C8B-B14F-4D97-AF65-F5344CB8AC3E}">
        <p14:creationId xmlns:p14="http://schemas.microsoft.com/office/powerpoint/2010/main" val="246319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lstStyle/>
          <a:p>
            <a:r>
              <a:rPr lang="en-US" dirty="0" smtClean="0"/>
              <a:t>Other Advertising Options</a:t>
            </a:r>
            <a:endParaRPr lang="en-US" dirty="0"/>
          </a:p>
        </p:txBody>
      </p:sp>
      <p:sp>
        <p:nvSpPr>
          <p:cNvPr id="28" name="Rectangle 27"/>
          <p:cNvSpPr/>
          <p:nvPr/>
        </p:nvSpPr>
        <p:spPr>
          <a:xfrm>
            <a:off x="457200" y="914925"/>
            <a:ext cx="6264410"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a:t>Nokia Advertising Network</a:t>
            </a:r>
            <a:endParaRPr lang="en-US" sz="1600" dirty="0">
              <a:gradFill>
                <a:gsLst>
                  <a:gs pos="0">
                    <a:srgbClr val="FFFFFF"/>
                  </a:gs>
                  <a:gs pos="100000">
                    <a:srgbClr val="FFFFFF"/>
                  </a:gs>
                </a:gsLst>
                <a:lin ang="5400000" scaled="0"/>
              </a:gradFill>
            </a:endParaRPr>
          </a:p>
        </p:txBody>
      </p:sp>
      <p:sp>
        <p:nvSpPr>
          <p:cNvPr id="3" name="Rectangle 2"/>
          <p:cNvSpPr/>
          <p:nvPr/>
        </p:nvSpPr>
        <p:spPr>
          <a:xfrm>
            <a:off x="457200" y="4471708"/>
            <a:ext cx="4397358" cy="369332"/>
          </a:xfrm>
          <a:prstGeom prst="rect">
            <a:avLst/>
          </a:prstGeom>
        </p:spPr>
        <p:txBody>
          <a:bodyPr wrap="none">
            <a:spAutoFit/>
          </a:bodyPr>
          <a:lstStyle/>
          <a:p>
            <a:r>
              <a:rPr lang="en-US" dirty="0" smtClean="0"/>
              <a:t>http://</a:t>
            </a:r>
            <a:r>
              <a:rPr lang="en-US" dirty="0"/>
              <a:t>nax.nokia.com/iamp/nokia/signup</a:t>
            </a:r>
          </a:p>
        </p:txBody>
      </p:sp>
      <p:pic>
        <p:nvPicPr>
          <p:cNvPr id="2" name="Picture 1"/>
          <p:cNvPicPr>
            <a:picLocks noChangeAspect="1"/>
          </p:cNvPicPr>
          <p:nvPr/>
        </p:nvPicPr>
        <p:blipFill>
          <a:blip r:embed="rId3"/>
          <a:stretch>
            <a:fillRect/>
          </a:stretch>
        </p:blipFill>
        <p:spPr>
          <a:xfrm>
            <a:off x="421104" y="1380319"/>
            <a:ext cx="6300506" cy="2987144"/>
          </a:xfrm>
          <a:prstGeom prst="rect">
            <a:avLst/>
          </a:prstGeom>
        </p:spPr>
      </p:pic>
    </p:spTree>
    <p:extLst>
      <p:ext uri="{BB962C8B-B14F-4D97-AF65-F5344CB8AC3E}">
        <p14:creationId xmlns:p14="http://schemas.microsoft.com/office/powerpoint/2010/main" val="300650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In-Application Sales</a:t>
            </a:r>
            <a:endParaRPr lang="en-GB" dirty="0"/>
          </a:p>
        </p:txBody>
      </p:sp>
      <p:sp>
        <p:nvSpPr>
          <p:cNvPr id="4" name="Text Placeholder 3"/>
          <p:cNvSpPr>
            <a:spLocks noGrp="1"/>
          </p:cNvSpPr>
          <p:nvPr>
            <p:ph type="body" sz="quarter" idx="17"/>
          </p:nvPr>
        </p:nvSpPr>
        <p:spPr/>
        <p:txBody>
          <a:bodyPr/>
          <a:lstStyle/>
          <a:p>
            <a:endParaRPr lang="en-GB"/>
          </a:p>
        </p:txBody>
      </p:sp>
      <p:sp>
        <p:nvSpPr>
          <p:cNvPr id="11" name="Rectangle 10"/>
          <p:cNvSpPr/>
          <p:nvPr/>
        </p:nvSpPr>
        <p:spPr>
          <a:xfrm>
            <a:off x="5510209" y="1839947"/>
            <a:ext cx="2549804" cy="2524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p:nvSpPr>
        <p:spPr>
          <a:xfrm>
            <a:off x="457200" y="1167226"/>
            <a:ext cx="8296276" cy="326137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r>
              <a:rPr lang="en-GB" sz="2000" dirty="0" smtClean="0">
                <a:solidFill>
                  <a:schemeClr val="bg2">
                    <a:lumMod val="50000"/>
                  </a:schemeClr>
                </a:solidFill>
              </a:rPr>
              <a:t>Windows Phone 8 </a:t>
            </a:r>
            <a:r>
              <a:rPr lang="en-GB" sz="2000" dirty="0">
                <a:solidFill>
                  <a:schemeClr val="bg2">
                    <a:lumMod val="50000"/>
                  </a:schemeClr>
                </a:solidFill>
              </a:rPr>
              <a:t>allows you to sell upgrades and additional features to users from within your </a:t>
            </a:r>
            <a:r>
              <a:rPr lang="en-GB" sz="2000" dirty="0" smtClean="0">
                <a:solidFill>
                  <a:schemeClr val="bg2">
                    <a:lumMod val="50000"/>
                  </a:schemeClr>
                </a:solidFill>
              </a:rPr>
              <a:t>app</a:t>
            </a:r>
            <a:endParaRPr lang="en-GB" sz="2000" dirty="0">
              <a:solidFill>
                <a:schemeClr val="bg2">
                  <a:lumMod val="50000"/>
                </a:schemeClr>
              </a:solidFill>
            </a:endParaRPr>
          </a:p>
          <a:p>
            <a:endParaRPr lang="en-GB" sz="2000" dirty="0" smtClean="0">
              <a:solidFill>
                <a:schemeClr val="bg2">
                  <a:lumMod val="50000"/>
                </a:schemeClr>
              </a:solidFill>
            </a:endParaRPr>
          </a:p>
          <a:p>
            <a:r>
              <a:rPr lang="en-GB" sz="2000" dirty="0" smtClean="0">
                <a:solidFill>
                  <a:schemeClr val="bg2">
                    <a:lumMod val="50000"/>
                  </a:schemeClr>
                </a:solidFill>
              </a:rPr>
              <a:t>The </a:t>
            </a:r>
            <a:r>
              <a:rPr lang="en-GB" sz="2000" dirty="0">
                <a:solidFill>
                  <a:schemeClr val="bg2">
                    <a:lumMod val="50000"/>
                  </a:schemeClr>
                </a:solidFill>
              </a:rPr>
              <a:t>Windows Store can issue signed receipts for purchases which can be used to authenticate access to </a:t>
            </a:r>
            <a:r>
              <a:rPr lang="en-GB" sz="2000" dirty="0" smtClean="0">
                <a:solidFill>
                  <a:schemeClr val="bg2">
                    <a:lumMod val="50000"/>
                  </a:schemeClr>
                </a:solidFill>
              </a:rPr>
              <a:t>resources</a:t>
            </a:r>
            <a:endParaRPr lang="en-GB" sz="2000" dirty="0">
              <a:solidFill>
                <a:schemeClr val="bg2">
                  <a:lumMod val="50000"/>
                </a:schemeClr>
              </a:solidFill>
            </a:endParaRPr>
          </a:p>
        </p:txBody>
      </p:sp>
      <p:sp>
        <p:nvSpPr>
          <p:cNvPr id="13" name="Rectangle 12"/>
          <p:cNvSpPr/>
          <p:nvPr/>
        </p:nvSpPr>
        <p:spPr>
          <a:xfrm>
            <a:off x="457202" y="4428602"/>
            <a:ext cx="8296274" cy="20637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77134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067096" y="1670935"/>
            <a:ext cx="2702819" cy="2446482"/>
          </a:xfrm>
          <a:prstGeom prst="rect">
            <a:avLst/>
          </a:prstGeom>
          <a:solidFill>
            <a:srgbClr val="9B4F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b" anchorCtr="0" compatLnSpc="1">
            <a:prstTxWarp prst="textNoShape">
              <a:avLst/>
            </a:prstTxWarp>
          </a:bodyPr>
          <a:lstStyle/>
          <a:p>
            <a:pPr defTabSz="685574"/>
            <a:r>
              <a:rPr lang="en-US" sz="2700" spc="-38" dirty="0">
                <a:solidFill>
                  <a:schemeClr val="bg1"/>
                </a:solidFill>
                <a:latin typeface="Segoe UI" pitchFamily="34" charset="0"/>
                <a:ea typeface="Segoe UI" pitchFamily="34" charset="0"/>
                <a:cs typeface="Segoe UI" pitchFamily="34" charset="0"/>
              </a:rPr>
              <a:t>Customize</a:t>
            </a: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r>
              <a:rPr lang="en-US" sz="1500" spc="-38" dirty="0">
                <a:solidFill>
                  <a:schemeClr val="bg1"/>
                </a:solidFill>
                <a:latin typeface="Segoe UI" pitchFamily="34" charset="0"/>
                <a:ea typeface="Segoe UI" pitchFamily="34" charset="0"/>
                <a:cs typeface="Segoe UI" pitchFamily="34" charset="0"/>
              </a:rPr>
              <a:t>Add and modify different paid options for different user segments </a:t>
            </a:r>
          </a:p>
        </p:txBody>
      </p:sp>
      <p:sp>
        <p:nvSpPr>
          <p:cNvPr id="13" name="Rectangle 12"/>
          <p:cNvSpPr/>
          <p:nvPr/>
        </p:nvSpPr>
        <p:spPr bwMode="auto">
          <a:xfrm>
            <a:off x="382092" y="1663276"/>
            <a:ext cx="2655245" cy="2446482"/>
          </a:xfrm>
          <a:prstGeom prst="rect">
            <a:avLst/>
          </a:prstGeom>
          <a:solidFill>
            <a:srgbClr val="7FBA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b" anchorCtr="0" compatLnSpc="1">
            <a:prstTxWarp prst="textNoShape">
              <a:avLst/>
            </a:prstTxWarp>
          </a:bodyPr>
          <a:lstStyle/>
          <a:p>
            <a:pPr defTabSz="685574"/>
            <a:r>
              <a:rPr lang="en-US" sz="2700" spc="-38" dirty="0">
                <a:solidFill>
                  <a:schemeClr val="bg1"/>
                </a:solidFill>
                <a:latin typeface="Segoe UI" pitchFamily="34" charset="0"/>
                <a:ea typeface="Segoe UI" pitchFamily="34" charset="0"/>
                <a:cs typeface="Segoe UI" pitchFamily="34" charset="0"/>
              </a:rPr>
              <a:t>Extend reach</a:t>
            </a:r>
          </a:p>
          <a:p>
            <a:pPr defTabSz="685574"/>
            <a:endParaRPr lang="en-US"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r>
              <a:rPr lang="en-US" sz="1500" spc="-38" dirty="0">
                <a:solidFill>
                  <a:schemeClr val="bg1"/>
                </a:solidFill>
                <a:latin typeface="Segoe UI" pitchFamily="34" charset="0"/>
                <a:ea typeface="Segoe UI" pitchFamily="34" charset="0"/>
                <a:cs typeface="Segoe UI" pitchFamily="34" charset="0"/>
              </a:rPr>
              <a:t>Attract a larger user base with free baseline experience</a:t>
            </a:r>
          </a:p>
        </p:txBody>
      </p:sp>
      <p:sp>
        <p:nvSpPr>
          <p:cNvPr id="16" name="Rectangle 15"/>
          <p:cNvSpPr/>
          <p:nvPr/>
        </p:nvSpPr>
        <p:spPr bwMode="auto">
          <a:xfrm>
            <a:off x="3211017" y="1670935"/>
            <a:ext cx="2655245" cy="2438823"/>
          </a:xfrm>
          <a:prstGeom prst="rect">
            <a:avLst/>
          </a:prstGeom>
          <a:solidFill>
            <a:srgbClr val="FFB9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b" anchorCtr="0" compatLnSpc="1">
            <a:prstTxWarp prst="textNoShape">
              <a:avLst/>
            </a:prstTxWarp>
          </a:bodyPr>
          <a:lstStyle/>
          <a:p>
            <a:pPr defTabSz="685574"/>
            <a:r>
              <a:rPr lang="en-US" sz="2700" spc="-38" dirty="0">
                <a:solidFill>
                  <a:schemeClr val="bg1"/>
                </a:solidFill>
                <a:latin typeface="Segoe UI" pitchFamily="34" charset="0"/>
                <a:ea typeface="Segoe UI" pitchFamily="34" charset="0"/>
                <a:cs typeface="Segoe UI" pitchFamily="34" charset="0"/>
              </a:rPr>
              <a:t>Upsell</a:t>
            </a:r>
          </a:p>
          <a:p>
            <a:pPr defTabSz="685574"/>
            <a:endParaRPr lang="en-US" sz="405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r>
              <a:rPr lang="en-US" sz="1500" spc="-38" dirty="0">
                <a:solidFill>
                  <a:schemeClr val="bg1"/>
                </a:solidFill>
                <a:latin typeface="Segoe UI" pitchFamily="34" charset="0"/>
                <a:ea typeface="Segoe UI" pitchFamily="34" charset="0"/>
                <a:cs typeface="Segoe UI" pitchFamily="34" charset="0"/>
              </a:rPr>
              <a:t>Upsell users to purchase paid digital goods and services that enhance or extend the app experience in the app itself</a:t>
            </a:r>
          </a:p>
        </p:txBody>
      </p:sp>
      <p:sp>
        <p:nvSpPr>
          <p:cNvPr id="14" name="Title 1"/>
          <p:cNvSpPr>
            <a:spLocks noGrp="1"/>
          </p:cNvSpPr>
          <p:nvPr>
            <p:ph type="title"/>
          </p:nvPr>
        </p:nvSpPr>
        <p:spPr>
          <a:xfrm>
            <a:off x="382092" y="171450"/>
            <a:ext cx="8379818" cy="360548"/>
          </a:xfrm>
        </p:spPr>
        <p:txBody>
          <a:bodyPr/>
          <a:lstStyle/>
          <a:p>
            <a:r>
              <a:rPr lang="en-US" dirty="0">
                <a:solidFill>
                  <a:schemeClr val="accent1">
                    <a:alpha val="99000"/>
                  </a:schemeClr>
                </a:solidFill>
              </a:rPr>
              <a:t>In-App Purchase</a:t>
            </a:r>
          </a:p>
        </p:txBody>
      </p:sp>
      <p:sp>
        <p:nvSpPr>
          <p:cNvPr id="12" name="TextBox 11"/>
          <p:cNvSpPr txBox="1"/>
          <p:nvPr/>
        </p:nvSpPr>
        <p:spPr>
          <a:xfrm>
            <a:off x="8833119" y="49302"/>
            <a:ext cx="261931"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8.0</a:t>
            </a:r>
          </a:p>
        </p:txBody>
      </p:sp>
      <p:sp>
        <p:nvSpPr>
          <p:cNvPr id="8" name="Rectangle 7"/>
          <p:cNvSpPr/>
          <p:nvPr/>
        </p:nvSpPr>
        <p:spPr>
          <a:xfrm>
            <a:off x="382092" y="1047731"/>
            <a:ext cx="8387822"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smtClean="0"/>
              <a:t>Recurring Revenue Opportunities</a:t>
            </a:r>
            <a:endParaRPr lang="en-US" sz="1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23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5596232" y="809589"/>
            <a:ext cx="2452784" cy="3878174"/>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382092" y="171450"/>
            <a:ext cx="8379818" cy="360548"/>
          </a:xfrm>
        </p:spPr>
        <p:txBody>
          <a:bodyPr/>
          <a:lstStyle/>
          <a:p>
            <a:r>
              <a:rPr lang="en-US" dirty="0"/>
              <a:t>In-App Purchase used for digital content</a:t>
            </a:r>
          </a:p>
        </p:txBody>
      </p:sp>
      <p:sp>
        <p:nvSpPr>
          <p:cNvPr id="59" name="Rectangle 58"/>
          <p:cNvSpPr/>
          <p:nvPr/>
        </p:nvSpPr>
        <p:spPr bwMode="auto">
          <a:xfrm rot="10800000" flipH="1" flipV="1">
            <a:off x="382092" y="1526395"/>
            <a:ext cx="5108628" cy="3161368"/>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21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0" name="Rectangle 59"/>
          <p:cNvSpPr/>
          <p:nvPr/>
        </p:nvSpPr>
        <p:spPr bwMode="auto">
          <a:xfrm>
            <a:off x="382092" y="809589"/>
            <a:ext cx="5108628" cy="716805"/>
          </a:xfrm>
          <a:prstGeom prst="rect">
            <a:avLst/>
          </a:prstGeom>
          <a:solidFill>
            <a:srgbClr val="00BCF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400" spc="-38" dirty="0">
                <a:solidFill>
                  <a:schemeClr val="bg1"/>
                </a:solidFill>
                <a:latin typeface="Segoe UI" pitchFamily="34" charset="0"/>
                <a:ea typeface="Segoe UI" pitchFamily="34" charset="0"/>
                <a:cs typeface="Segoe UI" pitchFamily="34" charset="0"/>
              </a:rPr>
              <a:t>Offer digital assets</a:t>
            </a:r>
          </a:p>
        </p:txBody>
      </p:sp>
      <p:sp>
        <p:nvSpPr>
          <p:cNvPr id="61" name="Text Placeholder 2"/>
          <p:cNvSpPr txBox="1">
            <a:spLocks/>
          </p:cNvSpPr>
          <p:nvPr/>
        </p:nvSpPr>
        <p:spPr>
          <a:xfrm>
            <a:off x="444031" y="1624118"/>
            <a:ext cx="4781685" cy="2798856"/>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smtClean="0">
                <a:solidFill>
                  <a:schemeClr val="tx2"/>
                </a:solidFill>
                <a:latin typeface="Segoe WP Black" panose="020B0A02040504020203" pitchFamily="34" charset="0"/>
                <a:cs typeface="Segoe WP SemiLight" panose="020B0402040204020203" pitchFamily="34" charset="0"/>
              </a:rPr>
              <a:t>Durables</a:t>
            </a:r>
          </a:p>
          <a:p>
            <a:pPr marL="0" indent="0">
              <a:buNone/>
            </a:pPr>
            <a:r>
              <a:rPr lang="en-US" sz="2100" dirty="0" smtClean="0">
                <a:solidFill>
                  <a:schemeClr val="tx2"/>
                </a:solidFill>
                <a:latin typeface="Segoe WP SemiLight" panose="020B0402040204020203" pitchFamily="34" charset="0"/>
                <a:cs typeface="Segoe WP SemiLight" panose="020B0402040204020203" pitchFamily="34" charset="0"/>
              </a:rPr>
              <a:t>buy </a:t>
            </a:r>
            <a:r>
              <a:rPr lang="en-US" sz="2100" dirty="0">
                <a:solidFill>
                  <a:schemeClr val="tx2"/>
                </a:solidFill>
                <a:latin typeface="Segoe WP SemiLight" panose="020B0402040204020203" pitchFamily="34" charset="0"/>
                <a:cs typeface="Segoe WP SemiLight" panose="020B0402040204020203" pitchFamily="34" charset="0"/>
              </a:rPr>
              <a:t>once &amp; own forever, e.g. new game levels, maps, game items</a:t>
            </a:r>
          </a:p>
          <a:p>
            <a:endParaRPr lang="en-US" sz="2100" b="1" u="sng" dirty="0">
              <a:solidFill>
                <a:schemeClr val="tx2"/>
              </a:solidFill>
              <a:latin typeface="Segoe WP SemiLight" panose="020B0402040204020203" pitchFamily="34" charset="0"/>
              <a:cs typeface="Segoe WP SemiLight" panose="020B0402040204020203" pitchFamily="34" charset="0"/>
            </a:endParaRPr>
          </a:p>
          <a:p>
            <a:pPr marL="0" indent="0">
              <a:buNone/>
            </a:pPr>
            <a:r>
              <a:rPr lang="en-US" sz="2100" dirty="0" smtClean="0">
                <a:solidFill>
                  <a:schemeClr val="tx2"/>
                </a:solidFill>
                <a:latin typeface="Segoe WP Black" panose="020B0A02040504020203" pitchFamily="34" charset="0"/>
                <a:cs typeface="Segoe WP SemiLight" panose="020B0402040204020203" pitchFamily="34" charset="0"/>
              </a:rPr>
              <a:t>Consumables</a:t>
            </a:r>
            <a:endParaRPr lang="en-US" sz="2100" dirty="0">
              <a:solidFill>
                <a:schemeClr val="tx2"/>
              </a:solidFill>
              <a:latin typeface="Segoe WP Black" panose="020B0A02040504020203" pitchFamily="34" charset="0"/>
              <a:cs typeface="Segoe WP SemiLight" panose="020B0402040204020203" pitchFamily="34" charset="0"/>
            </a:endParaRPr>
          </a:p>
          <a:p>
            <a:pPr marL="0" indent="0">
              <a:buNone/>
            </a:pPr>
            <a:r>
              <a:rPr lang="en-US" sz="2100" dirty="0" smtClean="0">
                <a:solidFill>
                  <a:schemeClr val="tx2"/>
                </a:solidFill>
                <a:latin typeface="Segoe WP SemiLight" panose="020B0402040204020203" pitchFamily="34" charset="0"/>
                <a:cs typeface="Segoe WP SemiLight" panose="020B0402040204020203" pitchFamily="34" charset="0"/>
              </a:rPr>
              <a:t>game </a:t>
            </a:r>
            <a:r>
              <a:rPr lang="en-US" sz="2100" dirty="0">
                <a:solidFill>
                  <a:schemeClr val="tx2"/>
                </a:solidFill>
                <a:latin typeface="Segoe WP SemiLight" panose="020B0402040204020203" pitchFamily="34" charset="0"/>
                <a:cs typeface="Segoe WP SemiLight" panose="020B0402040204020203" pitchFamily="34" charset="0"/>
              </a:rPr>
              <a:t>currency, movie rentals, access to digital magazines for 6 months, etc.</a:t>
            </a:r>
            <a:r>
              <a:rPr lang="en-US" sz="2100" dirty="0"/>
              <a:t/>
            </a:r>
            <a:br>
              <a:rPr lang="en-US" sz="2100" dirty="0"/>
            </a:br>
            <a:endParaRPr lang="en-US" sz="2100" dirty="0"/>
          </a:p>
        </p:txBody>
      </p:sp>
      <p:grpSp>
        <p:nvGrpSpPr>
          <p:cNvPr id="37" name="Group 36"/>
          <p:cNvGrpSpPr/>
          <p:nvPr/>
        </p:nvGrpSpPr>
        <p:grpSpPr>
          <a:xfrm>
            <a:off x="5682598" y="1087656"/>
            <a:ext cx="2025575" cy="3729960"/>
            <a:chOff x="7575208" y="1516088"/>
            <a:chExt cx="2700767" cy="4973280"/>
          </a:xfrm>
        </p:grpSpPr>
        <p:pic>
          <p:nvPicPr>
            <p:cNvPr id="38" name="Picture 2" descr="C:\Users\bzamora\Desktop\Shield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91911" y="2101072"/>
              <a:ext cx="2176690" cy="1813908"/>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bwMode="auto">
            <a:xfrm>
              <a:off x="8034403" y="3914980"/>
              <a:ext cx="2127711" cy="1607247"/>
            </a:xfrm>
            <a:prstGeom prst="rect">
              <a:avLst/>
            </a:prstGeom>
            <a:solidFill>
              <a:srgbClr val="000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pic>
          <p:nvPicPr>
            <p:cNvPr id="40" name="Picture 10" descr="http://rtexgmssa04/apollo/Assets_Esb/Pay_picker_2_21_122.png"/>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8034403" y="5358496"/>
              <a:ext cx="2127711" cy="327462"/>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8198736" y="3859520"/>
              <a:ext cx="1836189" cy="447814"/>
              <a:chOff x="9130653" y="3818187"/>
              <a:chExt cx="2157984" cy="526294"/>
            </a:xfrm>
          </p:grpSpPr>
          <p:grpSp>
            <p:nvGrpSpPr>
              <p:cNvPr id="79" name="Group 78"/>
              <p:cNvGrpSpPr/>
              <p:nvPr/>
            </p:nvGrpSpPr>
            <p:grpSpPr>
              <a:xfrm>
                <a:off x="9130653" y="3866450"/>
                <a:ext cx="2157984" cy="462320"/>
                <a:chOff x="9130653" y="3876248"/>
                <a:chExt cx="2157984" cy="462320"/>
              </a:xfrm>
            </p:grpSpPr>
            <p:pic>
              <p:nvPicPr>
                <p:cNvPr id="82" name="Picture 81"/>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30653" y="3876248"/>
                  <a:ext cx="2157984" cy="462320"/>
                </a:xfrm>
                <a:prstGeom prst="rect">
                  <a:avLst/>
                </a:prstGeom>
                <a:ln w="9525">
                  <a:solidFill>
                    <a:schemeClr val="tx1"/>
                  </a:solidFill>
                  <a:miter lim="800000"/>
                </a:ln>
              </p:spPr>
            </p:pic>
            <p:sp>
              <p:nvSpPr>
                <p:cNvPr id="83" name="Rectangle 82"/>
                <p:cNvSpPr/>
                <p:nvPr/>
              </p:nvSpPr>
              <p:spPr bwMode="auto">
                <a:xfrm>
                  <a:off x="9130653" y="3876248"/>
                  <a:ext cx="2157984" cy="462320"/>
                </a:xfrm>
                <a:prstGeom prst="rect">
                  <a:avLst/>
                </a:prstGeom>
                <a:solidFill>
                  <a:srgbClr val="000000">
                    <a:alpha val="46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84" name="Rectangle 83"/>
                <p:cNvSpPr/>
                <p:nvPr/>
              </p:nvSpPr>
              <p:spPr bwMode="auto">
                <a:xfrm>
                  <a:off x="9130653" y="3876248"/>
                  <a:ext cx="2157984" cy="462320"/>
                </a:xfrm>
                <a:prstGeom prst="rect">
                  <a:avLst/>
                </a:prstGeom>
                <a:gradFill>
                  <a:gsLst>
                    <a:gs pos="0">
                      <a:srgbClr val="000000">
                        <a:alpha val="49000"/>
                      </a:srgbClr>
                    </a:gs>
                    <a:gs pos="100000">
                      <a:srgbClr val="FFFFFF">
                        <a:alpha val="0"/>
                      </a:srgbClr>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grpSp>
          <p:sp>
            <p:nvSpPr>
              <p:cNvPr id="80" name="Freeform 92"/>
              <p:cNvSpPr>
                <a:spLocks noEditPoints="1"/>
              </p:cNvSpPr>
              <p:nvPr/>
            </p:nvSpPr>
            <p:spPr bwMode="auto">
              <a:xfrm>
                <a:off x="9261887" y="3911438"/>
                <a:ext cx="293860" cy="372343"/>
              </a:xfrm>
              <a:custGeom>
                <a:avLst/>
                <a:gdLst>
                  <a:gd name="T0" fmla="*/ 340 w 347"/>
                  <a:gd name="T1" fmla="*/ 93 h 440"/>
                  <a:gd name="T2" fmla="*/ 281 w 347"/>
                  <a:gd name="T3" fmla="*/ 93 h 440"/>
                  <a:gd name="T4" fmla="*/ 281 w 347"/>
                  <a:gd name="T5" fmla="*/ 34 h 440"/>
                  <a:gd name="T6" fmla="*/ 273 w 347"/>
                  <a:gd name="T7" fmla="*/ 27 h 440"/>
                  <a:gd name="T8" fmla="*/ 214 w 347"/>
                  <a:gd name="T9" fmla="*/ 27 h 440"/>
                  <a:gd name="T10" fmla="*/ 214 w 347"/>
                  <a:gd name="T11" fmla="*/ 7 h 440"/>
                  <a:gd name="T12" fmla="*/ 207 w 347"/>
                  <a:gd name="T13" fmla="*/ 0 h 440"/>
                  <a:gd name="T14" fmla="*/ 140 w 347"/>
                  <a:gd name="T15" fmla="*/ 0 h 440"/>
                  <a:gd name="T16" fmla="*/ 133 w 347"/>
                  <a:gd name="T17" fmla="*/ 7 h 440"/>
                  <a:gd name="T18" fmla="*/ 133 w 347"/>
                  <a:gd name="T19" fmla="*/ 27 h 440"/>
                  <a:gd name="T20" fmla="*/ 74 w 347"/>
                  <a:gd name="T21" fmla="*/ 27 h 440"/>
                  <a:gd name="T22" fmla="*/ 66 w 347"/>
                  <a:gd name="T23" fmla="*/ 34 h 440"/>
                  <a:gd name="T24" fmla="*/ 66 w 347"/>
                  <a:gd name="T25" fmla="*/ 159 h 440"/>
                  <a:gd name="T26" fmla="*/ 7 w 347"/>
                  <a:gd name="T27" fmla="*/ 159 h 440"/>
                  <a:gd name="T28" fmla="*/ 0 w 347"/>
                  <a:gd name="T29" fmla="*/ 167 h 440"/>
                  <a:gd name="T30" fmla="*/ 0 w 347"/>
                  <a:gd name="T31" fmla="*/ 300 h 440"/>
                  <a:gd name="T32" fmla="*/ 2 w 347"/>
                  <a:gd name="T33" fmla="*/ 305 h 440"/>
                  <a:gd name="T34" fmla="*/ 66 w 347"/>
                  <a:gd name="T35" fmla="*/ 369 h 440"/>
                  <a:gd name="T36" fmla="*/ 66 w 347"/>
                  <a:gd name="T37" fmla="*/ 433 h 440"/>
                  <a:gd name="T38" fmla="*/ 74 w 347"/>
                  <a:gd name="T39" fmla="*/ 440 h 440"/>
                  <a:gd name="T40" fmla="*/ 273 w 347"/>
                  <a:gd name="T41" fmla="*/ 440 h 440"/>
                  <a:gd name="T42" fmla="*/ 281 w 347"/>
                  <a:gd name="T43" fmla="*/ 433 h 440"/>
                  <a:gd name="T44" fmla="*/ 281 w 347"/>
                  <a:gd name="T45" fmla="*/ 364 h 440"/>
                  <a:gd name="T46" fmla="*/ 345 w 347"/>
                  <a:gd name="T47" fmla="*/ 305 h 440"/>
                  <a:gd name="T48" fmla="*/ 347 w 347"/>
                  <a:gd name="T49" fmla="*/ 300 h 440"/>
                  <a:gd name="T50" fmla="*/ 347 w 347"/>
                  <a:gd name="T51" fmla="*/ 100 h 440"/>
                  <a:gd name="T52" fmla="*/ 340 w 347"/>
                  <a:gd name="T53" fmla="*/ 93 h 440"/>
                  <a:gd name="T54" fmla="*/ 332 w 347"/>
                  <a:gd name="T55" fmla="*/ 296 h 440"/>
                  <a:gd name="T56" fmla="*/ 268 w 347"/>
                  <a:gd name="T57" fmla="*/ 355 h 440"/>
                  <a:gd name="T58" fmla="*/ 266 w 347"/>
                  <a:gd name="T59" fmla="*/ 361 h 440"/>
                  <a:gd name="T60" fmla="*/ 266 w 347"/>
                  <a:gd name="T61" fmla="*/ 425 h 440"/>
                  <a:gd name="T62" fmla="*/ 81 w 347"/>
                  <a:gd name="T63" fmla="*/ 425 h 440"/>
                  <a:gd name="T64" fmla="*/ 81 w 347"/>
                  <a:gd name="T65" fmla="*/ 366 h 440"/>
                  <a:gd name="T66" fmla="*/ 79 w 347"/>
                  <a:gd name="T67" fmla="*/ 361 h 440"/>
                  <a:gd name="T68" fmla="*/ 15 w 347"/>
                  <a:gd name="T69" fmla="*/ 297 h 440"/>
                  <a:gd name="T70" fmla="*/ 15 w 347"/>
                  <a:gd name="T71" fmla="*/ 174 h 440"/>
                  <a:gd name="T72" fmla="*/ 66 w 347"/>
                  <a:gd name="T73" fmla="*/ 174 h 440"/>
                  <a:gd name="T74" fmla="*/ 66 w 347"/>
                  <a:gd name="T75" fmla="*/ 233 h 440"/>
                  <a:gd name="T76" fmla="*/ 81 w 347"/>
                  <a:gd name="T77" fmla="*/ 233 h 440"/>
                  <a:gd name="T78" fmla="*/ 81 w 347"/>
                  <a:gd name="T79" fmla="*/ 167 h 440"/>
                  <a:gd name="T80" fmla="*/ 81 w 347"/>
                  <a:gd name="T81" fmla="*/ 41 h 440"/>
                  <a:gd name="T82" fmla="*/ 133 w 347"/>
                  <a:gd name="T83" fmla="*/ 41 h 440"/>
                  <a:gd name="T84" fmla="*/ 133 w 347"/>
                  <a:gd name="T85" fmla="*/ 233 h 440"/>
                  <a:gd name="T86" fmla="*/ 148 w 347"/>
                  <a:gd name="T87" fmla="*/ 233 h 440"/>
                  <a:gd name="T88" fmla="*/ 148 w 347"/>
                  <a:gd name="T89" fmla="*/ 34 h 440"/>
                  <a:gd name="T90" fmla="*/ 148 w 347"/>
                  <a:gd name="T91" fmla="*/ 15 h 440"/>
                  <a:gd name="T92" fmla="*/ 199 w 347"/>
                  <a:gd name="T93" fmla="*/ 15 h 440"/>
                  <a:gd name="T94" fmla="*/ 199 w 347"/>
                  <a:gd name="T95" fmla="*/ 34 h 440"/>
                  <a:gd name="T96" fmla="*/ 199 w 347"/>
                  <a:gd name="T97" fmla="*/ 233 h 440"/>
                  <a:gd name="T98" fmla="*/ 214 w 347"/>
                  <a:gd name="T99" fmla="*/ 233 h 440"/>
                  <a:gd name="T100" fmla="*/ 214 w 347"/>
                  <a:gd name="T101" fmla="*/ 41 h 440"/>
                  <a:gd name="T102" fmla="*/ 266 w 347"/>
                  <a:gd name="T103" fmla="*/ 41 h 440"/>
                  <a:gd name="T104" fmla="*/ 266 w 347"/>
                  <a:gd name="T105" fmla="*/ 100 h 440"/>
                  <a:gd name="T106" fmla="*/ 266 w 347"/>
                  <a:gd name="T107" fmla="*/ 233 h 440"/>
                  <a:gd name="T108" fmla="*/ 281 w 347"/>
                  <a:gd name="T109" fmla="*/ 233 h 440"/>
                  <a:gd name="T110" fmla="*/ 281 w 347"/>
                  <a:gd name="T111" fmla="*/ 108 h 440"/>
                  <a:gd name="T112" fmla="*/ 332 w 347"/>
                  <a:gd name="T113" fmla="*/ 108 h 440"/>
                  <a:gd name="T114" fmla="*/ 332 w 347"/>
                  <a:gd name="T115" fmla="*/ 29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7" h="440">
                    <a:moveTo>
                      <a:pt x="340" y="93"/>
                    </a:moveTo>
                    <a:cubicBezTo>
                      <a:pt x="281" y="93"/>
                      <a:pt x="281" y="93"/>
                      <a:pt x="281" y="93"/>
                    </a:cubicBezTo>
                    <a:cubicBezTo>
                      <a:pt x="281" y="34"/>
                      <a:pt x="281" y="34"/>
                      <a:pt x="281" y="34"/>
                    </a:cubicBezTo>
                    <a:cubicBezTo>
                      <a:pt x="281" y="30"/>
                      <a:pt x="277" y="27"/>
                      <a:pt x="273" y="27"/>
                    </a:cubicBezTo>
                    <a:cubicBezTo>
                      <a:pt x="214" y="27"/>
                      <a:pt x="214" y="27"/>
                      <a:pt x="214" y="27"/>
                    </a:cubicBezTo>
                    <a:cubicBezTo>
                      <a:pt x="214" y="7"/>
                      <a:pt x="214" y="7"/>
                      <a:pt x="214" y="7"/>
                    </a:cubicBezTo>
                    <a:cubicBezTo>
                      <a:pt x="214" y="3"/>
                      <a:pt x="211" y="0"/>
                      <a:pt x="207" y="0"/>
                    </a:cubicBezTo>
                    <a:cubicBezTo>
                      <a:pt x="140" y="0"/>
                      <a:pt x="140" y="0"/>
                      <a:pt x="140" y="0"/>
                    </a:cubicBezTo>
                    <a:cubicBezTo>
                      <a:pt x="136" y="0"/>
                      <a:pt x="133" y="3"/>
                      <a:pt x="133" y="7"/>
                    </a:cubicBezTo>
                    <a:cubicBezTo>
                      <a:pt x="133" y="27"/>
                      <a:pt x="133" y="27"/>
                      <a:pt x="133" y="27"/>
                    </a:cubicBezTo>
                    <a:cubicBezTo>
                      <a:pt x="74" y="27"/>
                      <a:pt x="74" y="27"/>
                      <a:pt x="74" y="27"/>
                    </a:cubicBezTo>
                    <a:cubicBezTo>
                      <a:pt x="70" y="27"/>
                      <a:pt x="66" y="30"/>
                      <a:pt x="66" y="34"/>
                    </a:cubicBezTo>
                    <a:cubicBezTo>
                      <a:pt x="66" y="159"/>
                      <a:pt x="66" y="159"/>
                      <a:pt x="66" y="159"/>
                    </a:cubicBezTo>
                    <a:cubicBezTo>
                      <a:pt x="7" y="159"/>
                      <a:pt x="7" y="159"/>
                      <a:pt x="7" y="159"/>
                    </a:cubicBezTo>
                    <a:cubicBezTo>
                      <a:pt x="3" y="159"/>
                      <a:pt x="0" y="163"/>
                      <a:pt x="0" y="167"/>
                    </a:cubicBezTo>
                    <a:cubicBezTo>
                      <a:pt x="0" y="300"/>
                      <a:pt x="0" y="300"/>
                      <a:pt x="0" y="300"/>
                    </a:cubicBezTo>
                    <a:cubicBezTo>
                      <a:pt x="0" y="302"/>
                      <a:pt x="1" y="304"/>
                      <a:pt x="2" y="305"/>
                    </a:cubicBezTo>
                    <a:cubicBezTo>
                      <a:pt x="66" y="369"/>
                      <a:pt x="66" y="369"/>
                      <a:pt x="66" y="369"/>
                    </a:cubicBezTo>
                    <a:cubicBezTo>
                      <a:pt x="66" y="433"/>
                      <a:pt x="66" y="433"/>
                      <a:pt x="66" y="433"/>
                    </a:cubicBezTo>
                    <a:cubicBezTo>
                      <a:pt x="66" y="437"/>
                      <a:pt x="70" y="440"/>
                      <a:pt x="74" y="440"/>
                    </a:cubicBezTo>
                    <a:cubicBezTo>
                      <a:pt x="273" y="440"/>
                      <a:pt x="273" y="440"/>
                      <a:pt x="273" y="440"/>
                    </a:cubicBezTo>
                    <a:cubicBezTo>
                      <a:pt x="277" y="440"/>
                      <a:pt x="281" y="437"/>
                      <a:pt x="281" y="433"/>
                    </a:cubicBezTo>
                    <a:cubicBezTo>
                      <a:pt x="281" y="364"/>
                      <a:pt x="281" y="364"/>
                      <a:pt x="281" y="364"/>
                    </a:cubicBezTo>
                    <a:cubicBezTo>
                      <a:pt x="345" y="305"/>
                      <a:pt x="345" y="305"/>
                      <a:pt x="345" y="305"/>
                    </a:cubicBezTo>
                    <a:cubicBezTo>
                      <a:pt x="346" y="304"/>
                      <a:pt x="347" y="302"/>
                      <a:pt x="347" y="300"/>
                    </a:cubicBezTo>
                    <a:cubicBezTo>
                      <a:pt x="347" y="100"/>
                      <a:pt x="347" y="100"/>
                      <a:pt x="347" y="100"/>
                    </a:cubicBezTo>
                    <a:cubicBezTo>
                      <a:pt x="347" y="96"/>
                      <a:pt x="344" y="93"/>
                      <a:pt x="340" y="93"/>
                    </a:cubicBezTo>
                    <a:close/>
                    <a:moveTo>
                      <a:pt x="332" y="296"/>
                    </a:moveTo>
                    <a:cubicBezTo>
                      <a:pt x="268" y="355"/>
                      <a:pt x="268" y="355"/>
                      <a:pt x="268" y="355"/>
                    </a:cubicBezTo>
                    <a:cubicBezTo>
                      <a:pt x="267" y="357"/>
                      <a:pt x="266" y="359"/>
                      <a:pt x="266" y="361"/>
                    </a:cubicBezTo>
                    <a:cubicBezTo>
                      <a:pt x="266" y="425"/>
                      <a:pt x="266" y="425"/>
                      <a:pt x="266" y="425"/>
                    </a:cubicBezTo>
                    <a:cubicBezTo>
                      <a:pt x="81" y="425"/>
                      <a:pt x="81" y="425"/>
                      <a:pt x="81" y="425"/>
                    </a:cubicBezTo>
                    <a:cubicBezTo>
                      <a:pt x="81" y="366"/>
                      <a:pt x="81" y="366"/>
                      <a:pt x="81" y="366"/>
                    </a:cubicBezTo>
                    <a:cubicBezTo>
                      <a:pt x="81" y="364"/>
                      <a:pt x="80" y="362"/>
                      <a:pt x="79" y="361"/>
                    </a:cubicBezTo>
                    <a:cubicBezTo>
                      <a:pt x="15" y="297"/>
                      <a:pt x="15" y="297"/>
                      <a:pt x="15" y="297"/>
                    </a:cubicBezTo>
                    <a:cubicBezTo>
                      <a:pt x="15" y="174"/>
                      <a:pt x="15" y="174"/>
                      <a:pt x="15" y="174"/>
                    </a:cubicBezTo>
                    <a:cubicBezTo>
                      <a:pt x="66" y="174"/>
                      <a:pt x="66" y="174"/>
                      <a:pt x="66" y="174"/>
                    </a:cubicBezTo>
                    <a:cubicBezTo>
                      <a:pt x="66" y="233"/>
                      <a:pt x="66" y="233"/>
                      <a:pt x="66" y="233"/>
                    </a:cubicBezTo>
                    <a:cubicBezTo>
                      <a:pt x="81" y="233"/>
                      <a:pt x="81" y="233"/>
                      <a:pt x="81" y="233"/>
                    </a:cubicBezTo>
                    <a:cubicBezTo>
                      <a:pt x="81" y="167"/>
                      <a:pt x="81" y="167"/>
                      <a:pt x="81" y="167"/>
                    </a:cubicBezTo>
                    <a:cubicBezTo>
                      <a:pt x="81" y="41"/>
                      <a:pt x="81" y="41"/>
                      <a:pt x="81" y="41"/>
                    </a:cubicBezTo>
                    <a:cubicBezTo>
                      <a:pt x="133" y="41"/>
                      <a:pt x="133" y="41"/>
                      <a:pt x="133" y="41"/>
                    </a:cubicBezTo>
                    <a:cubicBezTo>
                      <a:pt x="133" y="233"/>
                      <a:pt x="133" y="233"/>
                      <a:pt x="133" y="233"/>
                    </a:cubicBezTo>
                    <a:cubicBezTo>
                      <a:pt x="148" y="233"/>
                      <a:pt x="148" y="233"/>
                      <a:pt x="148" y="233"/>
                    </a:cubicBezTo>
                    <a:cubicBezTo>
                      <a:pt x="148" y="34"/>
                      <a:pt x="148" y="34"/>
                      <a:pt x="148" y="34"/>
                    </a:cubicBezTo>
                    <a:cubicBezTo>
                      <a:pt x="148" y="15"/>
                      <a:pt x="148" y="15"/>
                      <a:pt x="148" y="15"/>
                    </a:cubicBezTo>
                    <a:cubicBezTo>
                      <a:pt x="199" y="15"/>
                      <a:pt x="199" y="15"/>
                      <a:pt x="199" y="15"/>
                    </a:cubicBezTo>
                    <a:cubicBezTo>
                      <a:pt x="199" y="34"/>
                      <a:pt x="199" y="34"/>
                      <a:pt x="199" y="34"/>
                    </a:cubicBezTo>
                    <a:cubicBezTo>
                      <a:pt x="199" y="233"/>
                      <a:pt x="199" y="233"/>
                      <a:pt x="199" y="233"/>
                    </a:cubicBezTo>
                    <a:cubicBezTo>
                      <a:pt x="214" y="233"/>
                      <a:pt x="214" y="233"/>
                      <a:pt x="214" y="233"/>
                    </a:cubicBezTo>
                    <a:cubicBezTo>
                      <a:pt x="214" y="41"/>
                      <a:pt x="214" y="41"/>
                      <a:pt x="214" y="41"/>
                    </a:cubicBezTo>
                    <a:cubicBezTo>
                      <a:pt x="266" y="41"/>
                      <a:pt x="266" y="41"/>
                      <a:pt x="266" y="41"/>
                    </a:cubicBezTo>
                    <a:cubicBezTo>
                      <a:pt x="266" y="100"/>
                      <a:pt x="266" y="100"/>
                      <a:pt x="266" y="100"/>
                    </a:cubicBezTo>
                    <a:cubicBezTo>
                      <a:pt x="266" y="233"/>
                      <a:pt x="266" y="233"/>
                      <a:pt x="266" y="233"/>
                    </a:cubicBezTo>
                    <a:cubicBezTo>
                      <a:pt x="281" y="233"/>
                      <a:pt x="281" y="233"/>
                      <a:pt x="281" y="233"/>
                    </a:cubicBezTo>
                    <a:cubicBezTo>
                      <a:pt x="281" y="108"/>
                      <a:pt x="281" y="108"/>
                      <a:pt x="281" y="108"/>
                    </a:cubicBezTo>
                    <a:cubicBezTo>
                      <a:pt x="332" y="108"/>
                      <a:pt x="332" y="108"/>
                      <a:pt x="332" y="108"/>
                    </a:cubicBezTo>
                    <a:lnTo>
                      <a:pt x="332" y="296"/>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1" name="TextBox 80"/>
              <p:cNvSpPr txBox="1"/>
              <p:nvPr/>
            </p:nvSpPr>
            <p:spPr>
              <a:xfrm>
                <a:off x="9643650" y="3818187"/>
                <a:ext cx="1568863" cy="526294"/>
              </a:xfrm>
              <a:prstGeom prst="rect">
                <a:avLst/>
              </a:prstGeom>
              <a:noFill/>
            </p:spPr>
            <p:txBody>
              <a:bodyPr wrap="square" lIns="68580" tIns="68580" rIns="68580" bIns="68580" rtlCol="0">
                <a:spAutoFit/>
              </a:bodyPr>
              <a:lstStyle/>
              <a:p>
                <a:pPr>
                  <a:lnSpc>
                    <a:spcPct val="90000"/>
                  </a:lnSpc>
                  <a:buSzPct val="90000"/>
                </a:pPr>
                <a:r>
                  <a:rPr lang="en-US" sz="750" dirty="0">
                    <a:gradFill>
                      <a:gsLst>
                        <a:gs pos="0">
                          <a:schemeClr val="tx1"/>
                        </a:gs>
                        <a:gs pos="100000">
                          <a:srgbClr val="FFFFFF"/>
                        </a:gs>
                      </a:gsLst>
                      <a:lin ang="5400000" scaled="0"/>
                    </a:gradFill>
                  </a:rPr>
                  <a:t>Hand’s On</a:t>
                </a:r>
              </a:p>
              <a:p>
                <a:pPr>
                  <a:lnSpc>
                    <a:spcPct val="90000"/>
                  </a:lnSpc>
                  <a:buSzPct val="90000"/>
                </a:pPr>
                <a:r>
                  <a:rPr lang="en-US" sz="600" dirty="0">
                    <a:gradFill>
                      <a:gsLst>
                        <a:gs pos="0">
                          <a:schemeClr val="tx1"/>
                        </a:gs>
                        <a:gs pos="100000">
                          <a:srgbClr val="FFFFFF"/>
                        </a:gs>
                      </a:gsLst>
                      <a:lin ang="5400000" scaled="0"/>
                    </a:gradFill>
                  </a:rPr>
                  <a:t>A test of dexterity</a:t>
                </a:r>
                <a:r>
                  <a:rPr lang="en-US" sz="675" dirty="0">
                    <a:gradFill>
                      <a:gsLst>
                        <a:gs pos="0">
                          <a:schemeClr val="tx1"/>
                        </a:gs>
                        <a:gs pos="100000">
                          <a:srgbClr val="FFFFFF"/>
                        </a:gs>
                      </a:gsLst>
                      <a:lin ang="5400000" scaled="0"/>
                    </a:gradFill>
                  </a:rPr>
                  <a:t> </a:t>
                </a:r>
              </a:p>
            </p:txBody>
          </p:sp>
        </p:grpSp>
        <p:grpSp>
          <p:nvGrpSpPr>
            <p:cNvPr id="57" name="Group 56"/>
            <p:cNvGrpSpPr/>
            <p:nvPr/>
          </p:nvGrpSpPr>
          <p:grpSpPr>
            <a:xfrm>
              <a:off x="8192095" y="4323113"/>
              <a:ext cx="1836189" cy="434446"/>
              <a:chOff x="9122848" y="4370139"/>
              <a:chExt cx="2157984" cy="510583"/>
            </a:xfrm>
          </p:grpSpPr>
          <p:grpSp>
            <p:nvGrpSpPr>
              <p:cNvPr id="73" name="Group 72"/>
              <p:cNvGrpSpPr/>
              <p:nvPr/>
            </p:nvGrpSpPr>
            <p:grpSpPr>
              <a:xfrm>
                <a:off x="9122848" y="4418402"/>
                <a:ext cx="2157984" cy="462320"/>
                <a:chOff x="9130653" y="3876248"/>
                <a:chExt cx="2157984" cy="462320"/>
              </a:xfrm>
            </p:grpSpPr>
            <p:pic>
              <p:nvPicPr>
                <p:cNvPr id="76" name="Picture 75"/>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30653" y="3876248"/>
                  <a:ext cx="2157984" cy="462320"/>
                </a:xfrm>
                <a:prstGeom prst="rect">
                  <a:avLst/>
                </a:prstGeom>
                <a:ln w="9525">
                  <a:solidFill>
                    <a:schemeClr val="tx1"/>
                  </a:solidFill>
                  <a:miter lim="800000"/>
                </a:ln>
              </p:spPr>
            </p:pic>
            <p:sp>
              <p:nvSpPr>
                <p:cNvPr id="77" name="Rectangle 76"/>
                <p:cNvSpPr/>
                <p:nvPr/>
              </p:nvSpPr>
              <p:spPr bwMode="auto">
                <a:xfrm>
                  <a:off x="9130653" y="3876248"/>
                  <a:ext cx="2157984" cy="462320"/>
                </a:xfrm>
                <a:prstGeom prst="rect">
                  <a:avLst/>
                </a:prstGeom>
                <a:solidFill>
                  <a:srgbClr val="000000">
                    <a:alpha val="46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78" name="Rectangle 77"/>
                <p:cNvSpPr/>
                <p:nvPr/>
              </p:nvSpPr>
              <p:spPr bwMode="auto">
                <a:xfrm>
                  <a:off x="9130653" y="3876248"/>
                  <a:ext cx="2157984" cy="462320"/>
                </a:xfrm>
                <a:prstGeom prst="rect">
                  <a:avLst/>
                </a:prstGeom>
                <a:gradFill>
                  <a:gsLst>
                    <a:gs pos="0">
                      <a:srgbClr val="000000">
                        <a:alpha val="49000"/>
                      </a:srgbClr>
                    </a:gs>
                    <a:gs pos="100000">
                      <a:srgbClr val="FFFFFF">
                        <a:alpha val="0"/>
                      </a:srgbClr>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grpSp>
          <p:sp>
            <p:nvSpPr>
              <p:cNvPr id="74" name="TextBox 73"/>
              <p:cNvSpPr txBox="1"/>
              <p:nvPr/>
            </p:nvSpPr>
            <p:spPr>
              <a:xfrm>
                <a:off x="9635844" y="4370139"/>
                <a:ext cx="1576669" cy="510017"/>
              </a:xfrm>
              <a:prstGeom prst="rect">
                <a:avLst/>
              </a:prstGeom>
              <a:noFill/>
            </p:spPr>
            <p:txBody>
              <a:bodyPr wrap="square" lIns="68580" tIns="68580" rIns="68580" bIns="68580" rtlCol="0">
                <a:spAutoFit/>
              </a:bodyPr>
              <a:lstStyle/>
              <a:p>
                <a:pPr>
                  <a:lnSpc>
                    <a:spcPct val="90000"/>
                  </a:lnSpc>
                  <a:buSzPct val="90000"/>
                </a:pPr>
                <a:r>
                  <a:rPr lang="en-US" sz="750" dirty="0">
                    <a:gradFill>
                      <a:gsLst>
                        <a:gs pos="0">
                          <a:schemeClr val="tx1"/>
                        </a:gs>
                        <a:gs pos="100000">
                          <a:srgbClr val="FFFFFF"/>
                        </a:gs>
                      </a:gsLst>
                      <a:lin ang="5400000" scaled="0"/>
                    </a:gradFill>
                  </a:rPr>
                  <a:t>Coffee Cup</a:t>
                </a:r>
              </a:p>
              <a:p>
                <a:pPr>
                  <a:lnSpc>
                    <a:spcPct val="90000"/>
                  </a:lnSpc>
                  <a:buSzPct val="90000"/>
                </a:pPr>
                <a:r>
                  <a:rPr lang="en-US" sz="600" dirty="0">
                    <a:gradFill>
                      <a:gsLst>
                        <a:gs pos="0">
                          <a:schemeClr val="tx1"/>
                        </a:gs>
                        <a:gs pos="100000">
                          <a:srgbClr val="FFFFFF"/>
                        </a:gs>
                      </a:gsLst>
                      <a:lin ang="5400000" scaled="0"/>
                    </a:gradFill>
                  </a:rPr>
                  <a:t>Custom hot beverages</a:t>
                </a:r>
                <a:endParaRPr lang="en-US" sz="675" dirty="0">
                  <a:gradFill>
                    <a:gsLst>
                      <a:gs pos="0">
                        <a:schemeClr val="tx1"/>
                      </a:gs>
                      <a:gs pos="100000">
                        <a:srgbClr val="FFFFFF"/>
                      </a:gs>
                    </a:gsLst>
                    <a:lin ang="5400000" scaled="0"/>
                  </a:gradFill>
                </a:endParaRPr>
              </a:p>
            </p:txBody>
          </p:sp>
          <p:sp>
            <p:nvSpPr>
              <p:cNvPr id="75" name="Freeform 81"/>
              <p:cNvSpPr>
                <a:spLocks noEditPoints="1"/>
              </p:cNvSpPr>
              <p:nvPr/>
            </p:nvSpPr>
            <p:spPr bwMode="auto">
              <a:xfrm>
                <a:off x="9282031" y="4485391"/>
                <a:ext cx="333799" cy="335316"/>
              </a:xfrm>
              <a:custGeom>
                <a:avLst/>
                <a:gdLst>
                  <a:gd name="T0" fmla="*/ 239 w 280"/>
                  <a:gd name="T1" fmla="*/ 66 h 281"/>
                  <a:gd name="T2" fmla="*/ 214 w 280"/>
                  <a:gd name="T3" fmla="*/ 66 h 281"/>
                  <a:gd name="T4" fmla="*/ 214 w 280"/>
                  <a:gd name="T5" fmla="*/ 8 h 281"/>
                  <a:gd name="T6" fmla="*/ 207 w 280"/>
                  <a:gd name="T7" fmla="*/ 0 h 281"/>
                  <a:gd name="T8" fmla="*/ 8 w 280"/>
                  <a:gd name="T9" fmla="*/ 0 h 281"/>
                  <a:gd name="T10" fmla="*/ 0 w 280"/>
                  <a:gd name="T11" fmla="*/ 8 h 281"/>
                  <a:gd name="T12" fmla="*/ 0 w 280"/>
                  <a:gd name="T13" fmla="*/ 207 h 281"/>
                  <a:gd name="T14" fmla="*/ 74 w 280"/>
                  <a:gd name="T15" fmla="*/ 281 h 281"/>
                  <a:gd name="T16" fmla="*/ 141 w 280"/>
                  <a:gd name="T17" fmla="*/ 281 h 281"/>
                  <a:gd name="T18" fmla="*/ 214 w 280"/>
                  <a:gd name="T19" fmla="*/ 214 h 281"/>
                  <a:gd name="T20" fmla="*/ 239 w 280"/>
                  <a:gd name="T21" fmla="*/ 214 h 281"/>
                  <a:gd name="T22" fmla="*/ 280 w 280"/>
                  <a:gd name="T23" fmla="*/ 140 h 281"/>
                  <a:gd name="T24" fmla="*/ 239 w 280"/>
                  <a:gd name="T25" fmla="*/ 66 h 281"/>
                  <a:gd name="T26" fmla="*/ 200 w 280"/>
                  <a:gd name="T27" fmla="*/ 15 h 281"/>
                  <a:gd name="T28" fmla="*/ 200 w 280"/>
                  <a:gd name="T29" fmla="*/ 49 h 281"/>
                  <a:gd name="T30" fmla="*/ 15 w 280"/>
                  <a:gd name="T31" fmla="*/ 49 h 281"/>
                  <a:gd name="T32" fmla="*/ 15 w 280"/>
                  <a:gd name="T33" fmla="*/ 15 h 281"/>
                  <a:gd name="T34" fmla="*/ 200 w 280"/>
                  <a:gd name="T35" fmla="*/ 15 h 281"/>
                  <a:gd name="T36" fmla="*/ 239 w 280"/>
                  <a:gd name="T37" fmla="*/ 199 h 281"/>
                  <a:gd name="T38" fmla="*/ 214 w 280"/>
                  <a:gd name="T39" fmla="*/ 199 h 281"/>
                  <a:gd name="T40" fmla="*/ 214 w 280"/>
                  <a:gd name="T41" fmla="*/ 81 h 281"/>
                  <a:gd name="T42" fmla="*/ 239 w 280"/>
                  <a:gd name="T43" fmla="*/ 81 h 281"/>
                  <a:gd name="T44" fmla="*/ 265 w 280"/>
                  <a:gd name="T45" fmla="*/ 140 h 281"/>
                  <a:gd name="T46" fmla="*/ 239 w 280"/>
                  <a:gd name="T47" fmla="*/ 19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281">
                    <a:moveTo>
                      <a:pt x="239" y="66"/>
                    </a:moveTo>
                    <a:cubicBezTo>
                      <a:pt x="214" y="66"/>
                      <a:pt x="214" y="66"/>
                      <a:pt x="214" y="66"/>
                    </a:cubicBezTo>
                    <a:cubicBezTo>
                      <a:pt x="214" y="8"/>
                      <a:pt x="214" y="8"/>
                      <a:pt x="214" y="8"/>
                    </a:cubicBezTo>
                    <a:cubicBezTo>
                      <a:pt x="214" y="4"/>
                      <a:pt x="211" y="0"/>
                      <a:pt x="207" y="0"/>
                    </a:cubicBezTo>
                    <a:cubicBezTo>
                      <a:pt x="8" y="0"/>
                      <a:pt x="8" y="0"/>
                      <a:pt x="8" y="0"/>
                    </a:cubicBezTo>
                    <a:cubicBezTo>
                      <a:pt x="4" y="0"/>
                      <a:pt x="0" y="4"/>
                      <a:pt x="0" y="8"/>
                    </a:cubicBezTo>
                    <a:cubicBezTo>
                      <a:pt x="0" y="207"/>
                      <a:pt x="0" y="207"/>
                      <a:pt x="0" y="207"/>
                    </a:cubicBezTo>
                    <a:cubicBezTo>
                      <a:pt x="0" y="248"/>
                      <a:pt x="33" y="281"/>
                      <a:pt x="74" y="281"/>
                    </a:cubicBezTo>
                    <a:cubicBezTo>
                      <a:pt x="141" y="281"/>
                      <a:pt x="141" y="281"/>
                      <a:pt x="141" y="281"/>
                    </a:cubicBezTo>
                    <a:cubicBezTo>
                      <a:pt x="179" y="281"/>
                      <a:pt x="211" y="251"/>
                      <a:pt x="214" y="214"/>
                    </a:cubicBezTo>
                    <a:cubicBezTo>
                      <a:pt x="239" y="214"/>
                      <a:pt x="239" y="214"/>
                      <a:pt x="239" y="214"/>
                    </a:cubicBezTo>
                    <a:cubicBezTo>
                      <a:pt x="262" y="214"/>
                      <a:pt x="280" y="181"/>
                      <a:pt x="280" y="140"/>
                    </a:cubicBezTo>
                    <a:cubicBezTo>
                      <a:pt x="280" y="98"/>
                      <a:pt x="262" y="66"/>
                      <a:pt x="239" y="66"/>
                    </a:cubicBezTo>
                    <a:close/>
                    <a:moveTo>
                      <a:pt x="200" y="15"/>
                    </a:moveTo>
                    <a:cubicBezTo>
                      <a:pt x="200" y="49"/>
                      <a:pt x="200" y="49"/>
                      <a:pt x="200" y="49"/>
                    </a:cubicBezTo>
                    <a:cubicBezTo>
                      <a:pt x="15" y="49"/>
                      <a:pt x="15" y="49"/>
                      <a:pt x="15" y="49"/>
                    </a:cubicBezTo>
                    <a:cubicBezTo>
                      <a:pt x="15" y="15"/>
                      <a:pt x="15" y="15"/>
                      <a:pt x="15" y="15"/>
                    </a:cubicBezTo>
                    <a:lnTo>
                      <a:pt x="200" y="15"/>
                    </a:lnTo>
                    <a:close/>
                    <a:moveTo>
                      <a:pt x="239" y="199"/>
                    </a:moveTo>
                    <a:cubicBezTo>
                      <a:pt x="214" y="199"/>
                      <a:pt x="214" y="199"/>
                      <a:pt x="214" y="199"/>
                    </a:cubicBezTo>
                    <a:cubicBezTo>
                      <a:pt x="214" y="81"/>
                      <a:pt x="214" y="81"/>
                      <a:pt x="214" y="81"/>
                    </a:cubicBezTo>
                    <a:cubicBezTo>
                      <a:pt x="239" y="81"/>
                      <a:pt x="239" y="81"/>
                      <a:pt x="239" y="81"/>
                    </a:cubicBezTo>
                    <a:cubicBezTo>
                      <a:pt x="251" y="81"/>
                      <a:pt x="265" y="106"/>
                      <a:pt x="265" y="140"/>
                    </a:cubicBezTo>
                    <a:cubicBezTo>
                      <a:pt x="265" y="174"/>
                      <a:pt x="251" y="199"/>
                      <a:pt x="239" y="199"/>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p>
            </p:txBody>
          </p:sp>
        </p:grpSp>
        <p:grpSp>
          <p:nvGrpSpPr>
            <p:cNvPr id="62" name="Group 61"/>
            <p:cNvGrpSpPr/>
            <p:nvPr/>
          </p:nvGrpSpPr>
          <p:grpSpPr>
            <a:xfrm>
              <a:off x="8188607" y="4786704"/>
              <a:ext cx="1836189" cy="434446"/>
              <a:chOff x="9118748" y="4922091"/>
              <a:chExt cx="2157984" cy="510583"/>
            </a:xfrm>
          </p:grpSpPr>
          <p:grpSp>
            <p:nvGrpSpPr>
              <p:cNvPr id="66" name="Group 65"/>
              <p:cNvGrpSpPr/>
              <p:nvPr/>
            </p:nvGrpSpPr>
            <p:grpSpPr>
              <a:xfrm>
                <a:off x="9118748" y="4970354"/>
                <a:ext cx="2157984" cy="462320"/>
                <a:chOff x="9130653" y="3876248"/>
                <a:chExt cx="2157984" cy="462320"/>
              </a:xfrm>
            </p:grpSpPr>
            <p:pic>
              <p:nvPicPr>
                <p:cNvPr id="70" name="Picture 69"/>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30653" y="3876248"/>
                  <a:ext cx="2157984" cy="462320"/>
                </a:xfrm>
                <a:prstGeom prst="rect">
                  <a:avLst/>
                </a:prstGeom>
                <a:ln w="9525">
                  <a:solidFill>
                    <a:schemeClr val="tx1"/>
                  </a:solidFill>
                  <a:miter lim="800000"/>
                </a:ln>
              </p:spPr>
            </p:pic>
            <p:sp>
              <p:nvSpPr>
                <p:cNvPr id="71" name="Rectangle 70"/>
                <p:cNvSpPr/>
                <p:nvPr/>
              </p:nvSpPr>
              <p:spPr bwMode="auto">
                <a:xfrm>
                  <a:off x="9130653" y="3876248"/>
                  <a:ext cx="2157984" cy="462320"/>
                </a:xfrm>
                <a:prstGeom prst="rect">
                  <a:avLst/>
                </a:prstGeom>
                <a:solidFill>
                  <a:srgbClr val="000000">
                    <a:alpha val="46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72" name="Rectangle 71"/>
                <p:cNvSpPr/>
                <p:nvPr/>
              </p:nvSpPr>
              <p:spPr bwMode="auto">
                <a:xfrm>
                  <a:off x="9130653" y="3876248"/>
                  <a:ext cx="2157984" cy="462320"/>
                </a:xfrm>
                <a:prstGeom prst="rect">
                  <a:avLst/>
                </a:prstGeom>
                <a:gradFill>
                  <a:gsLst>
                    <a:gs pos="0">
                      <a:srgbClr val="000000">
                        <a:alpha val="49000"/>
                      </a:srgbClr>
                    </a:gs>
                    <a:gs pos="100000">
                      <a:srgbClr val="FFFFFF">
                        <a:alpha val="0"/>
                      </a:srgbClr>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grpSp>
          <p:sp>
            <p:nvSpPr>
              <p:cNvPr id="67" name="TextBox 66"/>
              <p:cNvSpPr txBox="1"/>
              <p:nvPr/>
            </p:nvSpPr>
            <p:spPr>
              <a:xfrm>
                <a:off x="9631744" y="4922091"/>
                <a:ext cx="1580769" cy="510017"/>
              </a:xfrm>
              <a:prstGeom prst="rect">
                <a:avLst/>
              </a:prstGeom>
              <a:noFill/>
            </p:spPr>
            <p:txBody>
              <a:bodyPr wrap="square" lIns="68580" tIns="68580" rIns="68580" bIns="68580" rtlCol="0">
                <a:spAutoFit/>
              </a:bodyPr>
              <a:lstStyle/>
              <a:p>
                <a:pPr>
                  <a:lnSpc>
                    <a:spcPct val="90000"/>
                  </a:lnSpc>
                  <a:buSzPct val="90000"/>
                </a:pPr>
                <a:r>
                  <a:rPr lang="en-US" sz="750" dirty="0">
                    <a:gradFill>
                      <a:gsLst>
                        <a:gs pos="0">
                          <a:schemeClr val="tx1"/>
                        </a:gs>
                        <a:gs pos="100000">
                          <a:srgbClr val="FFFFFF"/>
                        </a:gs>
                      </a:gsLst>
                      <a:lin ang="5400000" scaled="0"/>
                    </a:gradFill>
                  </a:rPr>
                  <a:t>Global Reach</a:t>
                </a:r>
              </a:p>
              <a:p>
                <a:pPr>
                  <a:lnSpc>
                    <a:spcPct val="90000"/>
                  </a:lnSpc>
                  <a:buSzPct val="90000"/>
                </a:pPr>
                <a:r>
                  <a:rPr lang="en-US" sz="600" dirty="0">
                    <a:gradFill>
                      <a:gsLst>
                        <a:gs pos="0">
                          <a:schemeClr val="tx1"/>
                        </a:gs>
                        <a:gs pos="100000">
                          <a:srgbClr val="FFFFFF"/>
                        </a:gs>
                      </a:gsLst>
                      <a:lin ang="5400000" scaled="0"/>
                    </a:gradFill>
                  </a:rPr>
                  <a:t>A strategy exercise</a:t>
                </a:r>
                <a:endParaRPr lang="en-US" sz="675" dirty="0">
                  <a:gradFill>
                    <a:gsLst>
                      <a:gs pos="0">
                        <a:schemeClr val="tx1"/>
                      </a:gs>
                      <a:gs pos="100000">
                        <a:srgbClr val="FFFFFF"/>
                      </a:gs>
                    </a:gsLst>
                    <a:lin ang="5400000" scaled="0"/>
                  </a:gradFill>
                </a:endParaRPr>
              </a:p>
            </p:txBody>
          </p:sp>
          <p:sp>
            <p:nvSpPr>
              <p:cNvPr id="68" name="Oval 67"/>
              <p:cNvSpPr/>
              <p:nvPr/>
            </p:nvSpPr>
            <p:spPr bwMode="auto">
              <a:xfrm>
                <a:off x="9251885" y="5048428"/>
                <a:ext cx="303862" cy="310018"/>
              </a:xfrm>
              <a:prstGeom prst="ellipse">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69" name="Freeform 78"/>
              <p:cNvSpPr>
                <a:spLocks noEditPoints="1"/>
              </p:cNvSpPr>
              <p:nvPr/>
            </p:nvSpPr>
            <p:spPr bwMode="auto">
              <a:xfrm>
                <a:off x="9251885" y="5044582"/>
                <a:ext cx="313864" cy="313864"/>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p>
            </p:txBody>
          </p:sp>
        </p:grpSp>
        <p:sp>
          <p:nvSpPr>
            <p:cNvPr id="64" name="Rectangle 63"/>
            <p:cNvSpPr/>
            <p:nvPr/>
          </p:nvSpPr>
          <p:spPr bwMode="auto">
            <a:xfrm>
              <a:off x="8180707" y="2549889"/>
              <a:ext cx="1877135" cy="1309633"/>
            </a:xfrm>
            <a:prstGeom prst="rect">
              <a:avLst/>
            </a:prstGeom>
            <a:noFill/>
            <a:ln>
              <a:solidFill>
                <a:schemeClr val="accent3"/>
              </a:solidFill>
              <a:miter lim="800000"/>
              <a:headEnd type="none" w="med" len="med"/>
              <a:tailEnd type="none" w="med" len="med"/>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pic>
          <p:nvPicPr>
            <p:cNvPr id="65" name="WPframe"/>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75208" y="1516088"/>
              <a:ext cx="2700767" cy="4973280"/>
            </a:xfrm>
            <a:prstGeom prst="rect">
              <a:avLst/>
            </a:prstGeom>
          </p:spPr>
        </p:pic>
      </p:grpSp>
      <p:sp>
        <p:nvSpPr>
          <p:cNvPr id="43" name="TextBox 42"/>
          <p:cNvSpPr txBox="1"/>
          <p:nvPr/>
        </p:nvSpPr>
        <p:spPr>
          <a:xfrm>
            <a:off x="8833119" y="49302"/>
            <a:ext cx="261931"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8.0</a:t>
            </a:r>
          </a:p>
        </p:txBody>
      </p:sp>
    </p:spTree>
    <p:extLst>
      <p:ext uri="{BB962C8B-B14F-4D97-AF65-F5344CB8AC3E}">
        <p14:creationId xmlns:p14="http://schemas.microsoft.com/office/powerpoint/2010/main" val="242398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27324" y="822834"/>
            <a:ext cx="5560502" cy="847014"/>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700" spc="-38" dirty="0">
                <a:solidFill>
                  <a:schemeClr val="tx2"/>
                </a:solidFill>
                <a:latin typeface="Segoe UI" pitchFamily="34" charset="0"/>
                <a:ea typeface="Segoe UI" pitchFamily="34" charset="0"/>
                <a:cs typeface="Segoe UI" pitchFamily="34" charset="0"/>
              </a:rPr>
              <a:t>Define In-App Item</a:t>
            </a:r>
          </a:p>
          <a:p>
            <a:pPr defTabSz="685574"/>
            <a:r>
              <a:rPr lang="en-US" sz="1500" spc="-38" dirty="0">
                <a:gradFill>
                  <a:gsLst>
                    <a:gs pos="0">
                      <a:schemeClr val="tx1"/>
                    </a:gs>
                    <a:gs pos="86000">
                      <a:schemeClr val="tx1"/>
                    </a:gs>
                  </a:gsLst>
                  <a:lin ang="5400000" scaled="0"/>
                </a:gradFill>
                <a:latin typeface="Segoe UI" pitchFamily="34" charset="0"/>
                <a:ea typeface="Segoe UI" pitchFamily="34" charset="0"/>
                <a:cs typeface="Segoe UI" pitchFamily="34" charset="0"/>
              </a:rPr>
              <a:t>Use App Hub to define Consumable (bullets) or durable (guns)</a:t>
            </a:r>
          </a:p>
        </p:txBody>
      </p:sp>
      <p:sp>
        <p:nvSpPr>
          <p:cNvPr id="11" name="Rectangle 10"/>
          <p:cNvSpPr/>
          <p:nvPr/>
        </p:nvSpPr>
        <p:spPr bwMode="auto">
          <a:xfrm>
            <a:off x="527324" y="1737773"/>
            <a:ext cx="5560502" cy="847014"/>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700" spc="-38" dirty="0">
                <a:solidFill>
                  <a:schemeClr val="tx2"/>
                </a:solidFill>
                <a:latin typeface="Segoe UI" pitchFamily="34" charset="0"/>
                <a:ea typeface="Segoe UI" pitchFamily="34" charset="0"/>
                <a:cs typeface="Segoe UI" pitchFamily="34" charset="0"/>
              </a:rPr>
              <a:t>Integrate In-App to app experience</a:t>
            </a:r>
          </a:p>
          <a:p>
            <a:pPr defTabSz="685574"/>
            <a:r>
              <a:rPr lang="en-US" sz="1500" spc="-38" dirty="0">
                <a:gradFill>
                  <a:gsLst>
                    <a:gs pos="0">
                      <a:schemeClr val="tx1"/>
                    </a:gs>
                    <a:gs pos="86000">
                      <a:schemeClr val="tx1"/>
                    </a:gs>
                  </a:gsLst>
                  <a:lin ang="5400000" scaled="0"/>
                </a:gradFill>
                <a:latin typeface="Segoe UI" pitchFamily="34" charset="0"/>
                <a:ea typeface="Segoe UI" pitchFamily="34" charset="0"/>
                <a:cs typeface="Segoe UI" pitchFamily="34" charset="0"/>
              </a:rPr>
              <a:t>Use SDK to sell items</a:t>
            </a:r>
          </a:p>
        </p:txBody>
      </p:sp>
      <p:sp>
        <p:nvSpPr>
          <p:cNvPr id="13" name="Rectangle 12"/>
          <p:cNvSpPr/>
          <p:nvPr/>
        </p:nvSpPr>
        <p:spPr bwMode="auto">
          <a:xfrm>
            <a:off x="527324" y="2662947"/>
            <a:ext cx="5560502" cy="847014"/>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700" spc="-38" dirty="0">
                <a:solidFill>
                  <a:schemeClr val="tx2"/>
                </a:solidFill>
                <a:latin typeface="Segoe UI" pitchFamily="34" charset="0"/>
                <a:ea typeface="Segoe UI" pitchFamily="34" charset="0"/>
                <a:cs typeface="Segoe UI" pitchFamily="34" charset="0"/>
              </a:rPr>
              <a:t>Choose Countries and Pricing</a:t>
            </a:r>
          </a:p>
          <a:p>
            <a:pPr defTabSz="685574"/>
            <a:r>
              <a:rPr lang="en-US" sz="1500" spc="-38" dirty="0">
                <a:gradFill>
                  <a:gsLst>
                    <a:gs pos="0">
                      <a:schemeClr val="tx1"/>
                    </a:gs>
                    <a:gs pos="86000">
                      <a:schemeClr val="tx1"/>
                    </a:gs>
                  </a:gsLst>
                  <a:lin ang="5400000" scaled="0"/>
                </a:gradFill>
                <a:latin typeface="Segoe UI" pitchFamily="34" charset="0"/>
                <a:ea typeface="Segoe UI" pitchFamily="34" charset="0"/>
                <a:cs typeface="Segoe UI" pitchFamily="34" charset="0"/>
              </a:rPr>
              <a:t>Use App Hub to define item price; change as frequently as needed</a:t>
            </a:r>
          </a:p>
        </p:txBody>
      </p:sp>
      <p:sp>
        <p:nvSpPr>
          <p:cNvPr id="16" name="Rectangle 15"/>
          <p:cNvSpPr/>
          <p:nvPr/>
        </p:nvSpPr>
        <p:spPr bwMode="auto">
          <a:xfrm>
            <a:off x="527324" y="3588212"/>
            <a:ext cx="5560502" cy="847014"/>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700" spc="-38" dirty="0">
                <a:solidFill>
                  <a:schemeClr val="tx2"/>
                </a:solidFill>
                <a:latin typeface="Segoe UI" pitchFamily="34" charset="0"/>
                <a:ea typeface="Segoe UI" pitchFamily="34" charset="0"/>
                <a:cs typeface="Segoe UI" pitchFamily="34" charset="0"/>
              </a:rPr>
              <a:t>Manage, monitor and respond</a:t>
            </a:r>
          </a:p>
          <a:p>
            <a:pPr defTabSz="685574"/>
            <a:r>
              <a:rPr lang="en-US" sz="1500" spc="-38" dirty="0">
                <a:gradFill>
                  <a:gsLst>
                    <a:gs pos="0">
                      <a:schemeClr val="tx1"/>
                    </a:gs>
                    <a:gs pos="86000">
                      <a:schemeClr val="tx1"/>
                    </a:gs>
                  </a:gsLst>
                  <a:lin ang="5400000" scaled="0"/>
                </a:gradFill>
                <a:latin typeface="Segoe UI" pitchFamily="34" charset="0"/>
                <a:ea typeface="Segoe UI" pitchFamily="34" charset="0"/>
                <a:cs typeface="Segoe UI" pitchFamily="34" charset="0"/>
              </a:rPr>
              <a:t>Use App hub to manage sales reports, by item, region, date</a:t>
            </a:r>
          </a:p>
        </p:txBody>
      </p:sp>
      <p:sp>
        <p:nvSpPr>
          <p:cNvPr id="17" name="TextBox 16"/>
          <p:cNvSpPr txBox="1"/>
          <p:nvPr/>
        </p:nvSpPr>
        <p:spPr>
          <a:xfrm>
            <a:off x="6208464" y="2350802"/>
            <a:ext cx="2186460" cy="1888209"/>
          </a:xfrm>
          <a:prstGeom prst="rect">
            <a:avLst/>
          </a:prstGeom>
          <a:noFill/>
        </p:spPr>
        <p:txBody>
          <a:bodyPr wrap="square" lIns="68580" tIns="68580" rIns="68580" bIns="68580" rtlCol="0">
            <a:spAutoFit/>
          </a:bodyPr>
          <a:lstStyle/>
          <a:p>
            <a:pPr algn="ctr">
              <a:lnSpc>
                <a:spcPct val="90000"/>
              </a:lnSpc>
              <a:spcBef>
                <a:spcPct val="20000"/>
              </a:spcBef>
              <a:buSzPct val="90000"/>
            </a:pPr>
            <a:r>
              <a:rPr lang="en-US" b="1" dirty="0">
                <a:solidFill>
                  <a:schemeClr val="bg1">
                    <a:alpha val="99000"/>
                  </a:schemeClr>
                </a:solidFill>
                <a:latin typeface="Segoe UI Light" pitchFamily="34" charset="0"/>
                <a:cs typeface="Segoe UI Light" pitchFamily="34" charset="0"/>
              </a:rPr>
              <a:t>Large Bag of Coins</a:t>
            </a:r>
          </a:p>
          <a:p>
            <a:pPr>
              <a:lnSpc>
                <a:spcPct val="90000"/>
              </a:lnSpc>
              <a:spcBef>
                <a:spcPct val="20000"/>
              </a:spcBef>
              <a:buSzPct val="90000"/>
            </a:pPr>
            <a:endParaRPr lang="en-US" sz="1350" dirty="0">
              <a:solidFill>
                <a:schemeClr val="bg1">
                  <a:lumMod val="60000"/>
                  <a:lumOff val="40000"/>
                  <a:alpha val="99000"/>
                </a:schemeClr>
              </a:solidFill>
              <a:latin typeface="Segoe UI Light" pitchFamily="34" charset="0"/>
              <a:cs typeface="Segoe UI Light" pitchFamily="34" charset="0"/>
            </a:endParaRPr>
          </a:p>
          <a:p>
            <a:pPr>
              <a:lnSpc>
                <a:spcPct val="90000"/>
              </a:lnSpc>
              <a:spcBef>
                <a:spcPct val="20000"/>
              </a:spcBef>
              <a:buSzPct val="90000"/>
            </a:pPr>
            <a:r>
              <a:rPr lang="en-US" sz="1350" dirty="0">
                <a:solidFill>
                  <a:schemeClr val="bg1">
                    <a:alpha val="99000"/>
                  </a:schemeClr>
                </a:solidFill>
                <a:latin typeface="Segoe UI Light" pitchFamily="34" charset="0"/>
                <a:cs typeface="Segoe UI Light" pitchFamily="34" charset="0"/>
              </a:rPr>
              <a:t>Use the golden coins to buy food and clothing for your game pet, and help it grow faster!.</a:t>
            </a:r>
          </a:p>
          <a:p>
            <a:pPr>
              <a:lnSpc>
                <a:spcPct val="90000"/>
              </a:lnSpc>
              <a:spcBef>
                <a:spcPct val="20000"/>
              </a:spcBef>
              <a:buSzPct val="90000"/>
            </a:pPr>
            <a:endParaRPr lang="en-US" sz="1350" dirty="0">
              <a:solidFill>
                <a:schemeClr val="bg1">
                  <a:alpha val="99000"/>
                </a:schemeClr>
              </a:solidFill>
              <a:latin typeface="Segoe UI Light" pitchFamily="34" charset="0"/>
              <a:cs typeface="Segoe UI Light" pitchFamily="34" charset="0"/>
            </a:endParaRPr>
          </a:p>
          <a:p>
            <a:pPr>
              <a:lnSpc>
                <a:spcPct val="90000"/>
              </a:lnSpc>
              <a:spcBef>
                <a:spcPct val="20000"/>
              </a:spcBef>
              <a:buSzPct val="90000"/>
            </a:pPr>
            <a:r>
              <a:rPr lang="en-US" sz="1500" dirty="0">
                <a:solidFill>
                  <a:schemeClr val="bg1">
                    <a:alpha val="99000"/>
                  </a:schemeClr>
                </a:solidFill>
                <a:latin typeface="Segoe UI Light" pitchFamily="34" charset="0"/>
                <a:cs typeface="Segoe UI Light" pitchFamily="34" charset="0"/>
              </a:rPr>
              <a:t>Price $1.99</a:t>
            </a:r>
          </a:p>
        </p:txBody>
      </p:sp>
      <p:sp>
        <p:nvSpPr>
          <p:cNvPr id="14" name="Title 1"/>
          <p:cNvSpPr>
            <a:spLocks noGrp="1"/>
          </p:cNvSpPr>
          <p:nvPr>
            <p:ph type="title"/>
          </p:nvPr>
        </p:nvSpPr>
        <p:spPr>
          <a:xfrm>
            <a:off x="527324" y="171450"/>
            <a:ext cx="8234586" cy="360548"/>
          </a:xfrm>
        </p:spPr>
        <p:txBody>
          <a:bodyPr/>
          <a:lstStyle/>
          <a:p>
            <a:r>
              <a:rPr lang="en-US" dirty="0">
                <a:solidFill>
                  <a:schemeClr val="accent1">
                    <a:alpha val="99000"/>
                  </a:schemeClr>
                </a:solidFill>
              </a:rPr>
              <a:t>In-App Purchase: sell items in your app</a:t>
            </a:r>
          </a:p>
        </p:txBody>
      </p:sp>
      <p:sp>
        <p:nvSpPr>
          <p:cNvPr id="19" name="Rectangle 18"/>
          <p:cNvSpPr/>
          <p:nvPr/>
        </p:nvSpPr>
        <p:spPr bwMode="auto">
          <a:xfrm>
            <a:off x="6228885" y="816390"/>
            <a:ext cx="2288763" cy="3618836"/>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pic>
        <p:nvPicPr>
          <p:cNvPr id="29" name="WPfram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2542" y="964604"/>
            <a:ext cx="1890122" cy="3480533"/>
          </a:xfrm>
          <a:prstGeom prst="rect">
            <a:avLst/>
          </a:prstGeom>
        </p:spPr>
      </p:pic>
      <p:pic>
        <p:nvPicPr>
          <p:cNvPr id="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49399" y="1372546"/>
            <a:ext cx="1412542" cy="234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8833119" y="49302"/>
            <a:ext cx="261931"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8.0</a:t>
            </a:r>
          </a:p>
        </p:txBody>
      </p:sp>
    </p:spTree>
    <p:extLst>
      <p:ext uri="{BB962C8B-B14F-4D97-AF65-F5344CB8AC3E}">
        <p14:creationId xmlns:p14="http://schemas.microsoft.com/office/powerpoint/2010/main" val="55407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 y="2116265"/>
            <a:ext cx="8372477" cy="227476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137160" rIns="137160" bIns="91440" rtlCol="0" anchor="t" anchorCtr="0"/>
          <a:lstStyle/>
          <a:p>
            <a:pPr lvl="0">
              <a:lnSpc>
                <a:spcPct val="90000"/>
              </a:lnSpc>
              <a:spcAft>
                <a:spcPts val="1800"/>
              </a:spcAft>
            </a:pPr>
            <a:r>
              <a:rPr lang="en-US" sz="2400" dirty="0" smtClean="0">
                <a:solidFill>
                  <a:srgbClr val="505151">
                    <a:alpha val="99000"/>
                  </a:srgbClr>
                </a:solidFill>
                <a:latin typeface="Segoe WP SemiLight" panose="020B0402040204020203" pitchFamily="34" charset="0"/>
                <a:cs typeface="Segoe WP SemiLight" panose="020B0402040204020203" pitchFamily="34" charset="0"/>
              </a:rPr>
              <a:t>Monetization Strategies</a:t>
            </a:r>
          </a:p>
          <a:p>
            <a:pPr lvl="0">
              <a:lnSpc>
                <a:spcPct val="90000"/>
              </a:lnSpc>
              <a:spcAft>
                <a:spcPts val="1800"/>
              </a:spcAft>
            </a:pPr>
            <a:r>
              <a:rPr lang="en-US" sz="2400" dirty="0" smtClean="0">
                <a:solidFill>
                  <a:srgbClr val="505151">
                    <a:alpha val="99000"/>
                  </a:srgbClr>
                </a:solidFill>
                <a:latin typeface="Segoe WP SemiLight" panose="020B0402040204020203" pitchFamily="34" charset="0"/>
                <a:cs typeface="Segoe WP SemiLight" panose="020B0402040204020203" pitchFamily="34" charset="0"/>
              </a:rPr>
              <a:t>Ads in Windows Phone</a:t>
            </a:r>
            <a:endParaRPr lang="en-US" sz="2400" dirty="0">
              <a:solidFill>
                <a:srgbClr val="505151">
                  <a:alpha val="99000"/>
                </a:srgbClr>
              </a:solidFill>
              <a:latin typeface="Segoe WP SemiLight" panose="020B0402040204020203" pitchFamily="34" charset="0"/>
              <a:cs typeface="Segoe WP SemiLight" panose="020B0402040204020203" pitchFamily="34" charset="0"/>
            </a:endParaRPr>
          </a:p>
          <a:p>
            <a:pPr lvl="0">
              <a:lnSpc>
                <a:spcPct val="90000"/>
              </a:lnSpc>
              <a:spcAft>
                <a:spcPts val="1800"/>
              </a:spcAft>
            </a:pPr>
            <a:r>
              <a:rPr lang="en-US" sz="2400" dirty="0" smtClean="0">
                <a:solidFill>
                  <a:srgbClr val="505151">
                    <a:alpha val="99000"/>
                  </a:srgbClr>
                </a:solidFill>
                <a:latin typeface="Segoe WP SemiLight" panose="020B0402040204020203" pitchFamily="34" charset="0"/>
                <a:cs typeface="Segoe WP SemiLight" panose="020B0402040204020203" pitchFamily="34" charset="0"/>
              </a:rPr>
              <a:t>Submitting to the Store</a:t>
            </a:r>
            <a:endParaRPr lang="en-US" sz="2400" dirty="0">
              <a:solidFill>
                <a:srgbClr val="505151">
                  <a:alpha val="99000"/>
                </a:srgbClr>
              </a:solidFill>
              <a:latin typeface="Segoe WP SemiLight" panose="020B0402040204020203" pitchFamily="34" charset="0"/>
              <a:cs typeface="Segoe WP SemiLight" panose="020B0402040204020203" pitchFamily="34" charset="0"/>
            </a:endParaRPr>
          </a:p>
        </p:txBody>
      </p:sp>
      <p:sp>
        <p:nvSpPr>
          <p:cNvPr id="10" name="Rectangle 9"/>
          <p:cNvSpPr/>
          <p:nvPr/>
        </p:nvSpPr>
        <p:spPr>
          <a:xfrm>
            <a:off x="3590928" y="2116266"/>
            <a:ext cx="4991099" cy="645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spcAft>
                <a:spcPts val="3000"/>
              </a:spcAft>
            </a:pPr>
            <a:endParaRPr lang="en-GB" sz="1300" dirty="0">
              <a:solidFill>
                <a:schemeClr val="tx2">
                  <a:alpha val="99000"/>
                </a:schemeClr>
              </a:solidFill>
            </a:endParaRPr>
          </a:p>
        </p:txBody>
      </p:sp>
      <p:sp>
        <p:nvSpPr>
          <p:cNvPr id="12" name="Rectangle 11"/>
          <p:cNvSpPr/>
          <p:nvPr/>
        </p:nvSpPr>
        <p:spPr>
          <a:xfrm>
            <a:off x="457200" y="1411415"/>
            <a:ext cx="8372474"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91440" rIns="137160" bIns="91440" rtlCol="0" anchor="ctr" anchorCtr="0"/>
          <a:lstStyle/>
          <a:p>
            <a:pPr lvl="0"/>
            <a:r>
              <a:rPr lang="en-US" sz="2000" b="1" dirty="0" smtClean="0">
                <a:solidFill>
                  <a:srgbClr val="FFFFFF">
                    <a:alpha val="99000"/>
                  </a:srgbClr>
                </a:solidFill>
              </a:rPr>
              <a:t>Store and Monetization</a:t>
            </a:r>
            <a:endParaRPr lang="en-US" sz="2000" b="1" dirty="0">
              <a:solidFill>
                <a:srgbClr val="FFFFFF">
                  <a:alpha val="99000"/>
                </a:srgbClr>
              </a:solidFill>
            </a:endParaRPr>
          </a:p>
        </p:txBody>
      </p:sp>
      <p:sp>
        <p:nvSpPr>
          <p:cNvPr id="4" name="Text Placeholder 3"/>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8229600" cy="360548"/>
          </a:xfrm>
        </p:spPr>
        <p:txBody>
          <a:bodyPr/>
          <a:lstStyle/>
          <a:p>
            <a:r>
              <a:rPr lang="en-US" dirty="0" smtClean="0"/>
              <a:t>Windows Phone Store &amp; Monetization</a:t>
            </a:r>
            <a:endParaRPr lang="en-US" dirty="0"/>
          </a:p>
        </p:txBody>
      </p:sp>
      <p:sp>
        <p:nvSpPr>
          <p:cNvPr id="3" name="Rectangle 2"/>
          <p:cNvSpPr/>
          <p:nvPr/>
        </p:nvSpPr>
        <p:spPr>
          <a:xfrm>
            <a:off x="457200" y="1278065"/>
            <a:ext cx="8372476" cy="1333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15381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Making an in-application purchase</a:t>
            </a:r>
            <a:endParaRPr lang="en-GB" dirty="0"/>
          </a:p>
        </p:txBody>
      </p:sp>
      <p:sp>
        <p:nvSpPr>
          <p:cNvPr id="3" name="Content Placeholder 2"/>
          <p:cNvSpPr>
            <a:spLocks noGrp="1"/>
          </p:cNvSpPr>
          <p:nvPr>
            <p:ph idx="1"/>
          </p:nvPr>
        </p:nvSpPr>
        <p:spPr>
          <a:xfrm>
            <a:off x="465152" y="1714500"/>
            <a:ext cx="8229600" cy="3104114"/>
          </a:xfrm>
        </p:spPr>
        <p:txBody>
          <a:bodyPr/>
          <a:lstStyle/>
          <a:p>
            <a:r>
              <a:rPr lang="en-GB" dirty="0" smtClean="0"/>
              <a:t>This statement purchases the “Bag od Gold” product</a:t>
            </a:r>
          </a:p>
          <a:p>
            <a:r>
              <a:rPr lang="en-GB" dirty="0" smtClean="0"/>
              <a:t>The second parameter (in this case false) determines if a receipt is </a:t>
            </a:r>
            <a:br>
              <a:rPr lang="en-GB" dirty="0" smtClean="0"/>
            </a:br>
            <a:r>
              <a:rPr lang="en-GB" dirty="0" smtClean="0"/>
              <a:t>to be provided for the purchase</a:t>
            </a:r>
          </a:p>
        </p:txBody>
      </p:sp>
      <p:sp>
        <p:nvSpPr>
          <p:cNvPr id="7" name="Rectangle 4"/>
          <p:cNvSpPr>
            <a:spLocks noChangeArrowheads="1"/>
          </p:cNvSpPr>
          <p:nvPr/>
        </p:nvSpPr>
        <p:spPr bwMode="invGray">
          <a:xfrm>
            <a:off x="494255" y="886069"/>
            <a:ext cx="8105775" cy="637931"/>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sz="1400" dirty="0">
                <a:solidFill>
                  <a:srgbClr val="0000FF"/>
                </a:solidFill>
                <a:highlight>
                  <a:srgbClr val="FFFFFF"/>
                </a:highlight>
                <a:latin typeface="Consolas"/>
              </a:rPr>
              <a:t>await</a:t>
            </a:r>
            <a:r>
              <a:rPr lang="en-GB" sz="1400" dirty="0">
                <a:solidFill>
                  <a:srgbClr val="000000"/>
                </a:solidFill>
                <a:highlight>
                  <a:srgbClr val="FFFFFF"/>
                </a:highlight>
                <a:latin typeface="Consolas"/>
              </a:rPr>
              <a:t> </a:t>
            </a:r>
            <a:r>
              <a:rPr lang="en-GB" sz="1400" dirty="0" err="1">
                <a:solidFill>
                  <a:srgbClr val="2B91AF"/>
                </a:solidFill>
                <a:highlight>
                  <a:srgbClr val="FFFFFF"/>
                </a:highlight>
                <a:latin typeface="Consolas"/>
              </a:rPr>
              <a:t>CurrentApp</a:t>
            </a:r>
            <a:r>
              <a:rPr lang="en-GB" sz="1400" dirty="0" err="1">
                <a:solidFill>
                  <a:srgbClr val="000000"/>
                </a:solidFill>
                <a:highlight>
                  <a:srgbClr val="FFFFFF"/>
                </a:highlight>
                <a:latin typeface="Consolas"/>
              </a:rPr>
              <a:t>.RequestProductPurchaseAsync</a:t>
            </a:r>
            <a:r>
              <a:rPr lang="en-GB" sz="1400" dirty="0" smtClean="0">
                <a:solidFill>
                  <a:srgbClr val="000000"/>
                </a:solidFill>
                <a:highlight>
                  <a:srgbClr val="FFFFFF"/>
                </a:highlight>
                <a:latin typeface="Consolas"/>
              </a:rPr>
              <a:t>(</a:t>
            </a:r>
            <a:r>
              <a:rPr lang="en-GB" sz="1400" dirty="0" smtClean="0">
                <a:solidFill>
                  <a:srgbClr val="A31515"/>
                </a:solidFill>
                <a:highlight>
                  <a:srgbClr val="FFFFFF"/>
                </a:highlight>
                <a:latin typeface="Consolas"/>
              </a:rPr>
              <a:t>“Bag of Gold"</a:t>
            </a:r>
            <a:r>
              <a:rPr lang="en-GB" sz="1400" dirty="0" smtClean="0">
                <a:solidFill>
                  <a:srgbClr val="000000"/>
                </a:solidFill>
                <a:highlight>
                  <a:srgbClr val="FFFFFF"/>
                </a:highlight>
                <a:latin typeface="Consolas"/>
              </a:rPr>
              <a:t>, </a:t>
            </a:r>
            <a:r>
              <a:rPr lang="en-GB" sz="1400" dirty="0">
                <a:solidFill>
                  <a:srgbClr val="0000FF"/>
                </a:solidFill>
                <a:highlight>
                  <a:srgbClr val="FFFFFF"/>
                </a:highlight>
                <a:latin typeface="Consolas"/>
              </a:rPr>
              <a:t>false</a:t>
            </a:r>
            <a:r>
              <a:rPr lang="en-GB" sz="1400" dirty="0">
                <a:solidFill>
                  <a:srgbClr val="000000"/>
                </a:solidFill>
                <a:highlight>
                  <a:srgbClr val="FFFFFF"/>
                </a:highlight>
                <a:latin typeface="Consolas"/>
              </a:rPr>
              <a:t>);</a:t>
            </a:r>
          </a:p>
        </p:txBody>
      </p:sp>
      <p:pic>
        <p:nvPicPr>
          <p:cNvPr id="8" name="Picture 7"/>
          <p:cNvPicPr>
            <a:picLocks noChangeAspect="1"/>
          </p:cNvPicPr>
          <p:nvPr/>
        </p:nvPicPr>
        <p:blipFill>
          <a:blip r:embed="rId3"/>
          <a:stretch>
            <a:fillRect/>
          </a:stretch>
        </p:blipFill>
        <p:spPr>
          <a:xfrm>
            <a:off x="6918032" y="1889089"/>
            <a:ext cx="1681998" cy="2590195"/>
          </a:xfrm>
          <a:prstGeom prst="rect">
            <a:avLst/>
          </a:prstGeom>
        </p:spPr>
      </p:pic>
    </p:spTree>
    <p:extLst>
      <p:ext uri="{BB962C8B-B14F-4D97-AF65-F5344CB8AC3E}">
        <p14:creationId xmlns:p14="http://schemas.microsoft.com/office/powerpoint/2010/main" val="16872971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Putting Products into the Microsoft Store</a:t>
            </a:r>
            <a:endParaRPr lang="en-GB" dirty="0"/>
          </a:p>
        </p:txBody>
      </p:sp>
      <p:sp>
        <p:nvSpPr>
          <p:cNvPr id="3" name="Content Placeholder 2"/>
          <p:cNvSpPr>
            <a:spLocks noGrp="1"/>
          </p:cNvSpPr>
          <p:nvPr>
            <p:ph idx="1"/>
          </p:nvPr>
        </p:nvSpPr>
        <p:spPr>
          <a:xfrm>
            <a:off x="331470" y="4199201"/>
            <a:ext cx="8229600" cy="431483"/>
          </a:xfrm>
        </p:spPr>
        <p:txBody>
          <a:bodyPr/>
          <a:lstStyle/>
          <a:p>
            <a:pPr marL="174625" lvl="1" indent="0">
              <a:buNone/>
            </a:pPr>
            <a:r>
              <a:rPr lang="en-GB" dirty="0" smtClean="0"/>
              <a:t>http</a:t>
            </a:r>
            <a:r>
              <a:rPr lang="en-GB" dirty="0"/>
              <a:t>://aka.ms/InAppPurchase</a:t>
            </a:r>
          </a:p>
        </p:txBody>
      </p:sp>
      <p:sp>
        <p:nvSpPr>
          <p:cNvPr id="8" name="Rectangle 7"/>
          <p:cNvSpPr/>
          <p:nvPr/>
        </p:nvSpPr>
        <p:spPr bwMode="auto">
          <a:xfrm rot="10800000" flipH="1" flipV="1">
            <a:off x="457198" y="907712"/>
            <a:ext cx="5829301" cy="3161368"/>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21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617219" y="1091324"/>
            <a:ext cx="5485371" cy="2786095"/>
          </a:xfrm>
          <a:prstGeom prst="rect">
            <a:avLst/>
          </a:prstGeom>
        </p:spPr>
      </p:pic>
    </p:spTree>
    <p:extLst>
      <p:ext uri="{BB962C8B-B14F-4D97-AF65-F5344CB8AC3E}">
        <p14:creationId xmlns:p14="http://schemas.microsoft.com/office/powerpoint/2010/main" val="28859978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Verifying licence purchased</a:t>
            </a:r>
            <a:endParaRPr lang="en-GB" dirty="0"/>
          </a:p>
        </p:txBody>
      </p:sp>
      <p:sp>
        <p:nvSpPr>
          <p:cNvPr id="3" name="Content Placeholder 2"/>
          <p:cNvSpPr>
            <a:spLocks noGrp="1"/>
          </p:cNvSpPr>
          <p:nvPr>
            <p:ph idx="1"/>
          </p:nvPr>
        </p:nvSpPr>
        <p:spPr>
          <a:xfrm>
            <a:off x="465152" y="3428670"/>
            <a:ext cx="8229600" cy="943844"/>
          </a:xfrm>
        </p:spPr>
        <p:txBody>
          <a:bodyPr/>
          <a:lstStyle/>
          <a:p>
            <a:pPr marL="0" indent="0">
              <a:buNone/>
            </a:pPr>
            <a:r>
              <a:rPr lang="en-GB" sz="2000" dirty="0" smtClean="0"/>
              <a:t>If the product is a consumable it can be purchased again</a:t>
            </a:r>
          </a:p>
          <a:p>
            <a:pPr marL="0" indent="0">
              <a:buNone/>
            </a:pPr>
            <a:r>
              <a:rPr lang="en-GB" sz="2000" dirty="0" smtClean="0"/>
              <a:t>The application must securely store the new status setting</a:t>
            </a:r>
          </a:p>
        </p:txBody>
      </p:sp>
      <p:sp>
        <p:nvSpPr>
          <p:cNvPr id="7" name="Rectangle 4"/>
          <p:cNvSpPr>
            <a:spLocks noChangeArrowheads="1"/>
          </p:cNvSpPr>
          <p:nvPr/>
        </p:nvSpPr>
        <p:spPr bwMode="invGray">
          <a:xfrm>
            <a:off x="457200" y="1046089"/>
            <a:ext cx="8105775" cy="1971431"/>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sz="1400" dirty="0" err="1">
                <a:solidFill>
                  <a:srgbClr val="0000FF"/>
                </a:solidFill>
                <a:highlight>
                  <a:srgbClr val="FFFFFF"/>
                </a:highlight>
                <a:latin typeface="Consolas"/>
              </a:rPr>
              <a:t>var</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productLicenses</a:t>
            </a:r>
            <a:r>
              <a:rPr lang="en-GB" sz="1400" dirty="0">
                <a:solidFill>
                  <a:srgbClr val="000000"/>
                </a:solidFill>
                <a:highlight>
                  <a:srgbClr val="FFFFFF"/>
                </a:highlight>
                <a:latin typeface="Consolas"/>
              </a:rPr>
              <a:t> = </a:t>
            </a:r>
            <a:r>
              <a:rPr lang="en-GB" sz="1400" dirty="0" err="1">
                <a:solidFill>
                  <a:srgbClr val="2B91AF"/>
                </a:solidFill>
                <a:highlight>
                  <a:srgbClr val="FFFFFF"/>
                </a:highlight>
                <a:latin typeface="Consolas"/>
              </a:rPr>
              <a:t>CurrentApp</a:t>
            </a:r>
            <a:r>
              <a:rPr lang="en-GB" sz="1400" dirty="0" err="1">
                <a:solidFill>
                  <a:srgbClr val="000000"/>
                </a:solidFill>
                <a:highlight>
                  <a:srgbClr val="FFFFFF"/>
                </a:highlight>
                <a:latin typeface="Consolas"/>
              </a:rPr>
              <a:t>.LicenseInformation.ProductLicenses</a:t>
            </a:r>
            <a:r>
              <a:rPr lang="en-GB" sz="1400" dirty="0">
                <a:solidFill>
                  <a:srgbClr val="000000"/>
                </a:solidFill>
                <a:highlight>
                  <a:srgbClr val="FFFFFF"/>
                </a:highlight>
                <a:latin typeface="Consolas"/>
              </a:rPr>
              <a:t>;</a:t>
            </a:r>
          </a:p>
          <a:p>
            <a:r>
              <a:rPr lang="en-GB" sz="1400" dirty="0" err="1" smtClean="0">
                <a:solidFill>
                  <a:srgbClr val="0000FF"/>
                </a:solidFill>
                <a:highlight>
                  <a:srgbClr val="FFFFFF"/>
                </a:highlight>
                <a:latin typeface="Consolas"/>
              </a:rPr>
              <a:t>var</a:t>
            </a:r>
            <a:r>
              <a:rPr lang="en-GB" sz="1400" dirty="0" smtClean="0">
                <a:solidFill>
                  <a:srgbClr val="000000"/>
                </a:solidFill>
                <a:highlight>
                  <a:srgbClr val="FFFFFF"/>
                </a:highlight>
                <a:latin typeface="Consolas"/>
              </a:rPr>
              <a:t> </a:t>
            </a:r>
            <a:r>
              <a:rPr lang="en-GB" sz="1400" dirty="0">
                <a:solidFill>
                  <a:srgbClr val="000000"/>
                </a:solidFill>
                <a:highlight>
                  <a:srgbClr val="FFFFFF"/>
                </a:highlight>
                <a:latin typeface="Consolas"/>
              </a:rPr>
              <a:t>licence = </a:t>
            </a:r>
            <a:r>
              <a:rPr lang="en-GB" sz="1400" dirty="0" err="1">
                <a:solidFill>
                  <a:srgbClr val="000000"/>
                </a:solidFill>
                <a:highlight>
                  <a:srgbClr val="FFFFFF"/>
                </a:highlight>
                <a:latin typeface="Consolas"/>
              </a:rPr>
              <a:t>productLicenses</a:t>
            </a:r>
            <a:r>
              <a:rPr lang="en-GB" sz="1400" dirty="0">
                <a:solidFill>
                  <a:srgbClr val="000000"/>
                </a:solidFill>
                <a:highlight>
                  <a:srgbClr val="FFFFFF"/>
                </a:highlight>
                <a:latin typeface="Consolas"/>
              </a:rPr>
              <a:t>[</a:t>
            </a:r>
            <a:r>
              <a:rPr lang="en-GB" sz="1400" dirty="0">
                <a:solidFill>
                  <a:srgbClr val="A31515"/>
                </a:solidFill>
                <a:highlight>
                  <a:srgbClr val="FFFFFF"/>
                </a:highlight>
                <a:latin typeface="Consolas"/>
              </a:rPr>
              <a:t>"Special Cheese"</a:t>
            </a:r>
            <a:r>
              <a:rPr lang="en-GB" sz="1400" dirty="0">
                <a:solidFill>
                  <a:srgbClr val="000000"/>
                </a:solidFill>
                <a:highlight>
                  <a:srgbClr val="FFFFFF"/>
                </a:highlight>
                <a:latin typeface="Consolas"/>
              </a:rPr>
              <a:t>];</a:t>
            </a:r>
          </a:p>
          <a:p>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if</a:t>
            </a:r>
            <a:r>
              <a:rPr lang="en-GB" sz="1400" dirty="0">
                <a:solidFill>
                  <a:srgbClr val="000000"/>
                </a:solidFill>
                <a:highlight>
                  <a:srgbClr val="FFFFFF"/>
                </a:highlight>
                <a:latin typeface="Consolas"/>
              </a:rPr>
              <a:t> (</a:t>
            </a:r>
            <a:r>
              <a:rPr lang="en-GB" sz="1400" dirty="0" err="1" smtClean="0">
                <a:solidFill>
                  <a:srgbClr val="000000"/>
                </a:solidFill>
                <a:highlight>
                  <a:srgbClr val="FFFFFF"/>
                </a:highlight>
                <a:latin typeface="Consolas"/>
              </a:rPr>
              <a:t>licence.IsActive</a:t>
            </a:r>
            <a:r>
              <a:rPr lang="en-GB" sz="1400" dirty="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enable Special Cheese </a:t>
            </a:r>
            <a:r>
              <a:rPr lang="en-GB" sz="1400" dirty="0" smtClean="0">
                <a:solidFill>
                  <a:srgbClr val="008000"/>
                </a:solidFill>
                <a:highlight>
                  <a:srgbClr val="FFFFFF"/>
                </a:highlight>
                <a:latin typeface="Consolas"/>
              </a:rPr>
              <a:t>Power</a:t>
            </a:r>
          </a:p>
          <a:p>
            <a:r>
              <a:rPr lang="en-GB" sz="1400" dirty="0" smtClean="0">
                <a:solidFill>
                  <a:srgbClr val="2B91AF"/>
                </a:solidFill>
                <a:highlight>
                  <a:srgbClr val="FFFFFF"/>
                </a:highlight>
                <a:latin typeface="Consolas"/>
              </a:rPr>
              <a:t>    </a:t>
            </a:r>
            <a:r>
              <a:rPr lang="en-GB" sz="1400" dirty="0" err="1" smtClean="0">
                <a:solidFill>
                  <a:srgbClr val="2B91AF"/>
                </a:solidFill>
                <a:highlight>
                  <a:srgbClr val="FFFFFF"/>
                </a:highlight>
                <a:latin typeface="Consolas"/>
              </a:rPr>
              <a:t>CurrentApp</a:t>
            </a:r>
            <a:r>
              <a:rPr lang="en-GB" sz="1400" dirty="0" err="1" smtClean="0">
                <a:solidFill>
                  <a:srgbClr val="000000"/>
                </a:solidFill>
                <a:highlight>
                  <a:srgbClr val="FFFFFF"/>
                </a:highlight>
                <a:latin typeface="Consolas"/>
              </a:rPr>
              <a:t>.ReportProductFulfillment</a:t>
            </a:r>
            <a:r>
              <a:rPr lang="en-GB" sz="1400" dirty="0">
                <a:solidFill>
                  <a:srgbClr val="000000"/>
                </a:solidFill>
                <a:highlight>
                  <a:srgbClr val="FFFFFF"/>
                </a:highlight>
                <a:latin typeface="Consolas"/>
              </a:rPr>
              <a:t>(</a:t>
            </a:r>
            <a:r>
              <a:rPr lang="en-GB" sz="1400" dirty="0">
                <a:solidFill>
                  <a:srgbClr val="A31515"/>
                </a:solidFill>
                <a:highlight>
                  <a:srgbClr val="FFFFFF"/>
                </a:highlight>
                <a:latin typeface="Consolas"/>
              </a:rPr>
              <a:t>"Special Cheese"</a:t>
            </a:r>
            <a:r>
              <a:rPr lang="en-GB" sz="1400" dirty="0">
                <a:solidFill>
                  <a:srgbClr val="000000"/>
                </a:solidFill>
                <a:highlight>
                  <a:srgbClr val="FFFFFF"/>
                </a:highlight>
                <a:latin typeface="Consolas"/>
              </a:rPr>
              <a:t>);</a:t>
            </a:r>
          </a:p>
          <a:p>
            <a:r>
              <a:rPr lang="en-GB" sz="1400" dirty="0">
                <a:solidFill>
                  <a:srgbClr val="000000"/>
                </a:solidFill>
                <a:highlight>
                  <a:srgbClr val="FFFFFF"/>
                </a:highlight>
                <a:latin typeface="Consolas"/>
              </a:rPr>
              <a:t>}</a:t>
            </a:r>
          </a:p>
          <a:p>
            <a:endParaRPr lang="en-GB" sz="1400" dirty="0">
              <a:solidFill>
                <a:srgbClr val="000000"/>
              </a:solidFill>
              <a:highlight>
                <a:srgbClr val="FFFFFF"/>
              </a:highlight>
              <a:latin typeface="Consolas"/>
            </a:endParaRPr>
          </a:p>
        </p:txBody>
      </p:sp>
      <p:sp>
        <p:nvSpPr>
          <p:cNvPr id="8" name="Rectangle 7"/>
          <p:cNvSpPr/>
          <p:nvPr/>
        </p:nvSpPr>
        <p:spPr>
          <a:xfrm>
            <a:off x="460879" y="3017520"/>
            <a:ext cx="8102096" cy="204362"/>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044541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Managing the </a:t>
            </a:r>
            <a:r>
              <a:rPr lang="en-GB" dirty="0"/>
              <a:t>s</a:t>
            </a:r>
            <a:r>
              <a:rPr lang="en-GB" dirty="0" smtClean="0"/>
              <a:t>tate of a consumable</a:t>
            </a:r>
            <a:endParaRPr lang="en-GB" dirty="0"/>
          </a:p>
        </p:txBody>
      </p:sp>
      <p:sp>
        <p:nvSpPr>
          <p:cNvPr id="3" name="Content Placeholder 2"/>
          <p:cNvSpPr>
            <a:spLocks noGrp="1"/>
          </p:cNvSpPr>
          <p:nvPr>
            <p:ph idx="1"/>
          </p:nvPr>
        </p:nvSpPr>
        <p:spPr>
          <a:xfrm>
            <a:off x="465152" y="3817620"/>
            <a:ext cx="8229600" cy="1000994"/>
          </a:xfrm>
        </p:spPr>
        <p:txBody>
          <a:bodyPr/>
          <a:lstStyle/>
          <a:p>
            <a:pPr marL="0" indent="0">
              <a:buNone/>
            </a:pPr>
            <a:r>
              <a:rPr lang="en-GB" sz="2000" dirty="0" smtClean="0"/>
              <a:t>A consumable item can be purchased multiple times</a:t>
            </a:r>
          </a:p>
        </p:txBody>
      </p:sp>
      <p:sp>
        <p:nvSpPr>
          <p:cNvPr id="7" name="Rectangle 4"/>
          <p:cNvSpPr>
            <a:spLocks noChangeArrowheads="1"/>
          </p:cNvSpPr>
          <p:nvPr/>
        </p:nvSpPr>
        <p:spPr bwMode="invGray">
          <a:xfrm>
            <a:off x="494255" y="886069"/>
            <a:ext cx="8105775" cy="2520071"/>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sz="1400" dirty="0" err="1">
                <a:solidFill>
                  <a:srgbClr val="0000FF"/>
                </a:solidFill>
                <a:highlight>
                  <a:srgbClr val="FFFFFF"/>
                </a:highlight>
                <a:latin typeface="Consolas"/>
              </a:rPr>
              <a:t>var</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productLicenses</a:t>
            </a:r>
            <a:r>
              <a:rPr lang="en-GB" sz="1400" dirty="0">
                <a:solidFill>
                  <a:srgbClr val="000000"/>
                </a:solidFill>
                <a:highlight>
                  <a:srgbClr val="FFFFFF"/>
                </a:highlight>
                <a:latin typeface="Consolas"/>
              </a:rPr>
              <a:t> = </a:t>
            </a:r>
            <a:r>
              <a:rPr lang="en-GB" sz="1400" dirty="0" err="1">
                <a:solidFill>
                  <a:srgbClr val="2B91AF"/>
                </a:solidFill>
                <a:highlight>
                  <a:srgbClr val="FFFFFF"/>
                </a:highlight>
                <a:latin typeface="Consolas"/>
              </a:rPr>
              <a:t>CurrentApp</a:t>
            </a:r>
            <a:r>
              <a:rPr lang="en-GB" sz="1400" dirty="0" err="1">
                <a:solidFill>
                  <a:srgbClr val="000000"/>
                </a:solidFill>
                <a:highlight>
                  <a:srgbClr val="FFFFFF"/>
                </a:highlight>
                <a:latin typeface="Consolas"/>
              </a:rPr>
              <a:t>.LicenseInformation.ProductLicenses</a:t>
            </a:r>
            <a:r>
              <a:rPr lang="en-GB" sz="1400" dirty="0">
                <a:solidFill>
                  <a:srgbClr val="000000"/>
                </a:solidFill>
                <a:highlight>
                  <a:srgbClr val="FFFFFF"/>
                </a:highlight>
                <a:latin typeface="Consolas"/>
              </a:rPr>
              <a:t>;</a:t>
            </a:r>
          </a:p>
          <a:p>
            <a:r>
              <a:rPr lang="en-GB" sz="1400" dirty="0" err="1">
                <a:solidFill>
                  <a:srgbClr val="0000FF"/>
                </a:solidFill>
                <a:highlight>
                  <a:srgbClr val="FFFFFF"/>
                </a:highlight>
                <a:latin typeface="Consolas"/>
              </a:rPr>
              <a:t>var</a:t>
            </a:r>
            <a:r>
              <a:rPr lang="en-GB" sz="1400" dirty="0">
                <a:solidFill>
                  <a:srgbClr val="000000"/>
                </a:solidFill>
                <a:highlight>
                  <a:srgbClr val="FFFFFF"/>
                </a:highlight>
                <a:latin typeface="Consolas"/>
              </a:rPr>
              <a:t> licence = </a:t>
            </a:r>
            <a:r>
              <a:rPr lang="en-GB" sz="1400" dirty="0" err="1">
                <a:solidFill>
                  <a:srgbClr val="000000"/>
                </a:solidFill>
                <a:highlight>
                  <a:srgbClr val="FFFFFF"/>
                </a:highlight>
                <a:latin typeface="Consolas"/>
              </a:rPr>
              <a:t>productLicenses</a:t>
            </a:r>
            <a:r>
              <a:rPr lang="en-GB" sz="1400" dirty="0" smtClean="0">
                <a:solidFill>
                  <a:srgbClr val="000000"/>
                </a:solidFill>
                <a:highlight>
                  <a:srgbClr val="FFFFFF"/>
                </a:highlight>
                <a:latin typeface="Consolas"/>
              </a:rPr>
              <a:t>[</a:t>
            </a:r>
            <a:r>
              <a:rPr lang="en-GB" sz="1400" dirty="0" smtClean="0">
                <a:solidFill>
                  <a:srgbClr val="A31515"/>
                </a:solidFill>
                <a:highlight>
                  <a:srgbClr val="FFFFFF"/>
                </a:highlight>
                <a:latin typeface="Consolas"/>
              </a:rPr>
              <a:t>“Bag of 50 Gold"</a:t>
            </a:r>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if</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licence.IsConsumable</a:t>
            </a:r>
            <a:r>
              <a:rPr lang="en-GB" sz="1400" dirty="0">
                <a:solidFill>
                  <a:srgbClr val="000000"/>
                </a:solidFill>
                <a:highlight>
                  <a:srgbClr val="FFFFFF"/>
                </a:highlight>
                <a:latin typeface="Consolas"/>
              </a:rPr>
              <a:t> &amp;&amp; </a:t>
            </a:r>
            <a:r>
              <a:rPr lang="en-GB" sz="1400" dirty="0" err="1">
                <a:solidFill>
                  <a:srgbClr val="000000"/>
                </a:solidFill>
                <a:highlight>
                  <a:srgbClr val="FFFFFF"/>
                </a:highlight>
                <a:latin typeface="Consolas"/>
              </a:rPr>
              <a:t>licence.IsActive</a:t>
            </a:r>
            <a:r>
              <a:rPr lang="en-GB" sz="1400" dirty="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smtClean="0">
                <a:solidFill>
                  <a:srgbClr val="008000"/>
                </a:solidFill>
                <a:highlight>
                  <a:srgbClr val="FFFFFF"/>
                </a:highlight>
                <a:latin typeface="Consolas"/>
              </a:rPr>
              <a:t>add the extra points</a:t>
            </a:r>
            <a:r>
              <a:rPr lang="en-GB" sz="1400" dirty="0" smtClean="0">
                <a:solidFill>
                  <a:srgbClr val="000000"/>
                </a:solidFill>
                <a:highlight>
                  <a:srgbClr val="FFFFFF"/>
                </a:highlight>
                <a:latin typeface="Consolas"/>
              </a:rPr>
              <a:t>    </a:t>
            </a:r>
          </a:p>
          <a:p>
            <a:r>
              <a:rPr lang="en-GB" sz="1400" dirty="0">
                <a:solidFill>
                  <a:srgbClr val="000000"/>
                </a:solidFill>
                <a:highlight>
                  <a:srgbClr val="FFFFFF"/>
                </a:highlight>
                <a:latin typeface="Consolas"/>
              </a:rPr>
              <a:t> </a:t>
            </a:r>
            <a:r>
              <a:rPr lang="en-GB" sz="1400" dirty="0" smtClean="0">
                <a:solidFill>
                  <a:srgbClr val="000000"/>
                </a:solidFill>
                <a:highlight>
                  <a:srgbClr val="FFFFFF"/>
                </a:highlight>
                <a:latin typeface="Consolas"/>
              </a:rPr>
              <a:t>   </a:t>
            </a:r>
            <a:r>
              <a:rPr lang="en-GB" sz="1400" dirty="0" err="1" smtClean="0">
                <a:solidFill>
                  <a:srgbClr val="000000"/>
                </a:solidFill>
                <a:highlight>
                  <a:srgbClr val="FFFFFF"/>
                </a:highlight>
                <a:latin typeface="Consolas"/>
              </a:rPr>
              <a:t>cheesePower</a:t>
            </a:r>
            <a:r>
              <a:rPr lang="en-GB" sz="1400" dirty="0" smtClean="0">
                <a:solidFill>
                  <a:srgbClr val="000000"/>
                </a:solidFill>
                <a:highlight>
                  <a:srgbClr val="FFFFFF"/>
                </a:highlight>
                <a:latin typeface="Consolas"/>
              </a:rPr>
              <a:t> = </a:t>
            </a:r>
            <a:r>
              <a:rPr lang="en-GB" sz="1400" dirty="0" err="1" smtClean="0">
                <a:solidFill>
                  <a:srgbClr val="000000"/>
                </a:solidFill>
                <a:highlight>
                  <a:srgbClr val="FFFFFF"/>
                </a:highlight>
                <a:latin typeface="Consolas"/>
              </a:rPr>
              <a:t>cheesePower</a:t>
            </a:r>
            <a:r>
              <a:rPr lang="en-GB" sz="1400" dirty="0" smtClean="0">
                <a:solidFill>
                  <a:srgbClr val="000000"/>
                </a:solidFill>
                <a:highlight>
                  <a:srgbClr val="FFFFFF"/>
                </a:highlight>
                <a:latin typeface="Consolas"/>
              </a:rPr>
              <a:t> + 200;</a:t>
            </a:r>
            <a:br>
              <a:rPr lang="en-GB" sz="1400" dirty="0" smtClean="0">
                <a:solidFill>
                  <a:srgbClr val="000000"/>
                </a:solidFill>
                <a:highlight>
                  <a:srgbClr val="FFFFFF"/>
                </a:highlight>
                <a:latin typeface="Consolas"/>
              </a:rPr>
            </a:br>
            <a:r>
              <a:rPr lang="en-GB" sz="1400" dirty="0" smtClean="0">
                <a:solidFill>
                  <a:srgbClr val="000000"/>
                </a:solidFill>
                <a:highlight>
                  <a:srgbClr val="FFFFFF"/>
                </a:highlight>
                <a:latin typeface="Consolas"/>
              </a:rPr>
              <a:t>    </a:t>
            </a:r>
            <a:r>
              <a:rPr lang="en-GB" sz="1400" dirty="0" err="1" smtClean="0">
                <a:solidFill>
                  <a:srgbClr val="2B91AF"/>
                </a:solidFill>
                <a:highlight>
                  <a:srgbClr val="FFFFFF"/>
                </a:highlight>
                <a:latin typeface="Consolas"/>
              </a:rPr>
              <a:t>CurrentApp</a:t>
            </a:r>
            <a:r>
              <a:rPr lang="en-GB" sz="1400" dirty="0" err="1" smtClean="0">
                <a:solidFill>
                  <a:srgbClr val="000000"/>
                </a:solidFill>
                <a:highlight>
                  <a:srgbClr val="FFFFFF"/>
                </a:highlight>
                <a:latin typeface="Consolas"/>
              </a:rPr>
              <a:t>.ReportProductFulfillment</a:t>
            </a:r>
            <a:r>
              <a:rPr lang="en-GB" sz="1400" dirty="0" smtClean="0">
                <a:solidFill>
                  <a:srgbClr val="000000"/>
                </a:solidFill>
                <a:highlight>
                  <a:srgbClr val="FFFFFF"/>
                </a:highlight>
                <a:latin typeface="Consolas"/>
              </a:rPr>
              <a:t>(</a:t>
            </a:r>
            <a:r>
              <a:rPr lang="en-GB" sz="1400" dirty="0" smtClean="0">
                <a:solidFill>
                  <a:srgbClr val="A31515"/>
                </a:solidFill>
                <a:highlight>
                  <a:srgbClr val="FFFFFF"/>
                </a:highlight>
                <a:latin typeface="Consolas"/>
              </a:rPr>
              <a:t>"Cheese </a:t>
            </a:r>
            <a:r>
              <a:rPr lang="en-GB" sz="1400" dirty="0">
                <a:solidFill>
                  <a:srgbClr val="A31515"/>
                </a:solidFill>
                <a:highlight>
                  <a:srgbClr val="FFFFFF"/>
                </a:highlight>
                <a:latin typeface="Consolas"/>
              </a:rPr>
              <a:t>Power Points </a:t>
            </a:r>
            <a:r>
              <a:rPr lang="en-GB" sz="1400" dirty="0" smtClean="0">
                <a:solidFill>
                  <a:srgbClr val="A31515"/>
                </a:solidFill>
                <a:highlight>
                  <a:srgbClr val="FFFFFF"/>
                </a:highlight>
                <a:latin typeface="Consolas"/>
              </a:rPr>
              <a:t>"</a:t>
            </a:r>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a:p>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p:txBody>
      </p:sp>
      <p:sp>
        <p:nvSpPr>
          <p:cNvPr id="8" name="Rectangle 7"/>
          <p:cNvSpPr/>
          <p:nvPr/>
        </p:nvSpPr>
        <p:spPr>
          <a:xfrm>
            <a:off x="491490" y="3394710"/>
            <a:ext cx="8126254" cy="204362"/>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17665783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In-App Purchase Example</a:t>
            </a:r>
            <a:endParaRPr lang="en-GB" dirty="0"/>
          </a:p>
        </p:txBody>
      </p:sp>
      <p:sp>
        <p:nvSpPr>
          <p:cNvPr id="10" name="Rectangle 9"/>
          <p:cNvSpPr/>
          <p:nvPr/>
        </p:nvSpPr>
        <p:spPr>
          <a:xfrm>
            <a:off x="457200" y="960436"/>
            <a:ext cx="6264410"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err="1" smtClean="0"/>
              <a:t>Dredd</a:t>
            </a:r>
            <a:r>
              <a:rPr lang="en-US" sz="1600" dirty="0" smtClean="0"/>
              <a:t> vs. Zombies</a:t>
            </a:r>
            <a:endParaRPr lang="en-US" sz="1600" dirty="0">
              <a:gradFill>
                <a:gsLst>
                  <a:gs pos="0">
                    <a:srgbClr val="FFFFFF"/>
                  </a:gs>
                  <a:gs pos="100000">
                    <a:srgbClr val="FFFFFF"/>
                  </a:gs>
                </a:gsLst>
                <a:lin ang="5400000" scaled="0"/>
              </a:gradFill>
            </a:endParaRPr>
          </a:p>
        </p:txBody>
      </p:sp>
      <p:pic>
        <p:nvPicPr>
          <p:cNvPr id="1026" name="Picture 2" descr="Dredd vs. Zomb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73375"/>
            <a:ext cx="1855624" cy="18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838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US" dirty="0">
                <a:solidFill>
                  <a:schemeClr val="accent1">
                    <a:alpha val="99000"/>
                  </a:schemeClr>
                </a:solidFill>
              </a:rPr>
              <a:t>10 Tips to Make More Money (1/2)</a:t>
            </a:r>
          </a:p>
        </p:txBody>
      </p:sp>
      <p:sp>
        <p:nvSpPr>
          <p:cNvPr id="13" name="Left Mask"/>
          <p:cNvSpPr/>
          <p:nvPr/>
        </p:nvSpPr>
        <p:spPr bwMode="hidden">
          <a:xfrm>
            <a:off x="1191" y="0"/>
            <a:ext cx="380901" cy="51435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27" name="Group 26"/>
          <p:cNvGrpSpPr/>
          <p:nvPr/>
        </p:nvGrpSpPr>
        <p:grpSpPr>
          <a:xfrm>
            <a:off x="382093" y="1030202"/>
            <a:ext cx="8443889" cy="458603"/>
            <a:chOff x="507869" y="1375674"/>
            <a:chExt cx="11258519" cy="611471"/>
          </a:xfrm>
        </p:grpSpPr>
        <p:sp>
          <p:nvSpPr>
            <p:cNvPr id="3" name="Rectangle 2"/>
            <p:cNvSpPr/>
            <p:nvPr/>
          </p:nvSpPr>
          <p:spPr bwMode="auto">
            <a:xfrm>
              <a:off x="507869" y="1375674"/>
              <a:ext cx="4277255" cy="609398"/>
            </a:xfrm>
            <a:prstGeom prst="rect">
              <a:avLst/>
            </a:prstGeom>
            <a:solidFill>
              <a:srgbClr val="00D8CC"/>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3"/>
                </a:buBlip>
              </a:pPr>
              <a:endParaRPr lang="en-US" dirty="0">
                <a:gradFill>
                  <a:gsLst>
                    <a:gs pos="0">
                      <a:schemeClr val="tx1"/>
                    </a:gs>
                    <a:gs pos="100000">
                      <a:schemeClr val="tx1"/>
                    </a:gs>
                  </a:gsLst>
                  <a:lin ang="5400000" scaled="0"/>
                </a:gradFill>
              </a:endParaRPr>
            </a:p>
          </p:txBody>
        </p:sp>
        <p:sp>
          <p:nvSpPr>
            <p:cNvPr id="8" name="Rectangle 7"/>
            <p:cNvSpPr/>
            <p:nvPr/>
          </p:nvSpPr>
          <p:spPr>
            <a:xfrm>
              <a:off x="667870" y="1483347"/>
              <a:ext cx="4854156" cy="455510"/>
            </a:xfrm>
            <a:prstGeom prst="rect">
              <a:avLst/>
            </a:prstGeom>
          </p:spPr>
          <p:txBody>
            <a:bodyPr wrap="square">
              <a:spAutoFit/>
            </a:bodyPr>
            <a:lstStyle/>
            <a:p>
              <a:pPr lvl="0">
                <a:lnSpc>
                  <a:spcPct val="90000"/>
                </a:lnSpc>
                <a:spcBef>
                  <a:spcPct val="20000"/>
                </a:spcBef>
                <a:buSzPct val="105000"/>
              </a:pPr>
              <a:r>
                <a:rPr lang="en-US" dirty="0">
                  <a:solidFill>
                    <a:schemeClr val="tx1">
                      <a:lumMod val="50000"/>
                      <a:alpha val="99000"/>
                    </a:schemeClr>
                  </a:solidFill>
                </a:rPr>
                <a:t>1.  </a:t>
              </a:r>
              <a:r>
                <a:rPr lang="en-US" dirty="0">
                  <a:solidFill>
                    <a:schemeClr val="tx1">
                      <a:lumMod val="50000"/>
                      <a:alpha val="99000"/>
                    </a:schemeClr>
                  </a:solidFill>
                  <a:latin typeface="Segoe WP Black" panose="020B0A02040504020203" pitchFamily="34" charset="0"/>
                </a:rPr>
                <a:t>Use Trial API</a:t>
              </a:r>
            </a:p>
          </p:txBody>
        </p:sp>
        <p:sp>
          <p:nvSpPr>
            <p:cNvPr id="16" name="Rectangle 15"/>
            <p:cNvSpPr/>
            <p:nvPr/>
          </p:nvSpPr>
          <p:spPr bwMode="auto">
            <a:xfrm>
              <a:off x="5403273" y="1377747"/>
              <a:ext cx="6363115" cy="609398"/>
            </a:xfrm>
            <a:prstGeom prst="rect">
              <a:avLst/>
            </a:prstGeom>
            <a:solidFill>
              <a:srgbClr val="00D8CC"/>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3"/>
                </a:buBlip>
              </a:pPr>
              <a:endParaRPr lang="en-US" dirty="0">
                <a:gradFill>
                  <a:gsLst>
                    <a:gs pos="0">
                      <a:schemeClr val="tx1"/>
                    </a:gs>
                    <a:gs pos="100000">
                      <a:schemeClr val="tx1"/>
                    </a:gs>
                  </a:gsLst>
                  <a:lin ang="5400000" scaled="0"/>
                </a:gradFill>
              </a:endParaRPr>
            </a:p>
          </p:txBody>
        </p:sp>
        <p:sp>
          <p:nvSpPr>
            <p:cNvPr id="21" name="Rectangle 20"/>
            <p:cNvSpPr/>
            <p:nvPr/>
          </p:nvSpPr>
          <p:spPr>
            <a:xfrm>
              <a:off x="5628904" y="1483347"/>
              <a:ext cx="5926855" cy="455510"/>
            </a:xfrm>
            <a:prstGeom prst="rect">
              <a:avLst/>
            </a:prstGeom>
          </p:spPr>
          <p:txBody>
            <a:bodyPr wrap="square">
              <a:spAutoFit/>
            </a:bodyPr>
            <a:lstStyle/>
            <a:p>
              <a:pPr lvl="0">
                <a:lnSpc>
                  <a:spcPct val="90000"/>
                </a:lnSpc>
                <a:spcBef>
                  <a:spcPct val="20000"/>
                </a:spcBef>
                <a:buSzPct val="105000"/>
              </a:pPr>
              <a:r>
                <a:rPr lang="en-US" dirty="0">
                  <a:solidFill>
                    <a:schemeClr val="tx2">
                      <a:alpha val="99000"/>
                    </a:schemeClr>
                  </a:solidFill>
                </a:rPr>
                <a:t>70x More Downloads, 7x More Revenue</a:t>
              </a:r>
            </a:p>
          </p:txBody>
        </p:sp>
      </p:grpSp>
      <p:grpSp>
        <p:nvGrpSpPr>
          <p:cNvPr id="28" name="Group 27"/>
          <p:cNvGrpSpPr/>
          <p:nvPr/>
        </p:nvGrpSpPr>
        <p:grpSpPr>
          <a:xfrm>
            <a:off x="373660" y="1659895"/>
            <a:ext cx="8452322" cy="458603"/>
            <a:chOff x="496626" y="2213193"/>
            <a:chExt cx="11269762" cy="611471"/>
          </a:xfrm>
        </p:grpSpPr>
        <p:sp>
          <p:nvSpPr>
            <p:cNvPr id="4" name="Rectangle 3"/>
            <p:cNvSpPr/>
            <p:nvPr/>
          </p:nvSpPr>
          <p:spPr bwMode="auto">
            <a:xfrm>
              <a:off x="496626" y="2213193"/>
              <a:ext cx="4277254" cy="609398"/>
            </a:xfrm>
            <a:prstGeom prst="rect">
              <a:avLst/>
            </a:prstGeom>
            <a:solidFill>
              <a:srgbClr val="00D8C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9" name="Rectangle 8"/>
            <p:cNvSpPr/>
            <p:nvPr/>
          </p:nvSpPr>
          <p:spPr>
            <a:xfrm>
              <a:off x="667870" y="2320866"/>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2.  </a:t>
              </a:r>
              <a:r>
                <a:rPr lang="en-US" dirty="0">
                  <a:solidFill>
                    <a:schemeClr val="tx2">
                      <a:alpha val="99000"/>
                    </a:schemeClr>
                  </a:solidFill>
                  <a:latin typeface="Segoe WP Black" panose="020B0A02040504020203" pitchFamily="34" charset="0"/>
                </a:rPr>
                <a:t>Use Live Tile</a:t>
              </a:r>
            </a:p>
          </p:txBody>
        </p:sp>
        <p:sp>
          <p:nvSpPr>
            <p:cNvPr id="17" name="Rectangle 16"/>
            <p:cNvSpPr/>
            <p:nvPr/>
          </p:nvSpPr>
          <p:spPr bwMode="auto">
            <a:xfrm>
              <a:off x="5403272" y="2215266"/>
              <a:ext cx="6363116" cy="609398"/>
            </a:xfrm>
            <a:prstGeom prst="rect">
              <a:avLst/>
            </a:prstGeom>
            <a:solidFill>
              <a:srgbClr val="00D8C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2" name="Rectangle 21"/>
            <p:cNvSpPr/>
            <p:nvPr/>
          </p:nvSpPr>
          <p:spPr>
            <a:xfrm>
              <a:off x="5628904" y="2342642"/>
              <a:ext cx="5923648"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Top 50 apps are 3.7x more likely to have </a:t>
              </a:r>
            </a:p>
          </p:txBody>
        </p:sp>
      </p:grpSp>
      <p:grpSp>
        <p:nvGrpSpPr>
          <p:cNvPr id="29" name="Group 28"/>
          <p:cNvGrpSpPr/>
          <p:nvPr/>
        </p:nvGrpSpPr>
        <p:grpSpPr>
          <a:xfrm>
            <a:off x="373660" y="2284435"/>
            <a:ext cx="8452322" cy="458603"/>
            <a:chOff x="496626" y="3045912"/>
            <a:chExt cx="11269762" cy="611471"/>
          </a:xfrm>
          <a:solidFill>
            <a:srgbClr val="BAD80A"/>
          </a:solidFill>
        </p:grpSpPr>
        <p:sp>
          <p:nvSpPr>
            <p:cNvPr id="5" name="Rectangle 4"/>
            <p:cNvSpPr/>
            <p:nvPr/>
          </p:nvSpPr>
          <p:spPr bwMode="auto">
            <a:xfrm>
              <a:off x="496626" y="3045912"/>
              <a:ext cx="4277254" cy="609398"/>
            </a:xfrm>
            <a:prstGeom prst="rect">
              <a:avLst/>
            </a:prstGeom>
            <a:grp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0" name="Rectangle 9"/>
            <p:cNvSpPr/>
            <p:nvPr/>
          </p:nvSpPr>
          <p:spPr>
            <a:xfrm>
              <a:off x="667870" y="3153585"/>
              <a:ext cx="4117254" cy="455510"/>
            </a:xfrm>
            <a:prstGeom prst="rect">
              <a:avLst/>
            </a:prstGeom>
            <a:grpFill/>
          </p:spPr>
          <p:txBody>
            <a:bodyPr wrap="square">
              <a:spAutoFit/>
            </a:bodyPr>
            <a:lstStyle/>
            <a:p>
              <a:pPr>
                <a:lnSpc>
                  <a:spcPct val="90000"/>
                </a:lnSpc>
                <a:spcBef>
                  <a:spcPct val="20000"/>
                </a:spcBef>
                <a:buSzPct val="105000"/>
              </a:pPr>
              <a:r>
                <a:rPr lang="en-US" dirty="0">
                  <a:solidFill>
                    <a:schemeClr val="tx2">
                      <a:alpha val="99000"/>
                    </a:schemeClr>
                  </a:solidFill>
                </a:rPr>
                <a:t>3.  </a:t>
              </a:r>
              <a:r>
                <a:rPr lang="en-US" dirty="0">
                  <a:solidFill>
                    <a:schemeClr val="tx2">
                      <a:alpha val="99000"/>
                    </a:schemeClr>
                  </a:solidFill>
                  <a:latin typeface="Segoe WP Black" panose="020B0A02040504020203" pitchFamily="34" charset="0"/>
                </a:rPr>
                <a:t>Use Push Notifications </a:t>
              </a:r>
            </a:p>
          </p:txBody>
        </p:sp>
        <p:sp>
          <p:nvSpPr>
            <p:cNvPr id="18" name="Rectangle 17"/>
            <p:cNvSpPr/>
            <p:nvPr/>
          </p:nvSpPr>
          <p:spPr bwMode="auto">
            <a:xfrm>
              <a:off x="5403272" y="3047985"/>
              <a:ext cx="6363116" cy="609398"/>
            </a:xfrm>
            <a:prstGeom prst="rect">
              <a:avLst/>
            </a:prstGeom>
            <a:grp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3" name="Rectangle 22"/>
            <p:cNvSpPr/>
            <p:nvPr/>
          </p:nvSpPr>
          <p:spPr>
            <a:xfrm>
              <a:off x="5623006" y="3103144"/>
              <a:ext cx="5923648" cy="455510"/>
            </a:xfrm>
            <a:prstGeom prst="rect">
              <a:avLst/>
            </a:prstGeom>
            <a:grpFill/>
          </p:spPr>
          <p:txBody>
            <a:bodyPr wrap="square">
              <a:spAutoFit/>
            </a:bodyPr>
            <a:lstStyle/>
            <a:p>
              <a:pPr>
                <a:lnSpc>
                  <a:spcPct val="90000"/>
                </a:lnSpc>
                <a:spcBef>
                  <a:spcPct val="20000"/>
                </a:spcBef>
                <a:buSzPct val="105000"/>
              </a:pPr>
              <a:r>
                <a:rPr lang="en-US" dirty="0">
                  <a:solidFill>
                    <a:schemeClr val="tx2">
                      <a:alpha val="99000"/>
                    </a:schemeClr>
                  </a:solidFill>
                </a:rPr>
                <a:t>Top 50 apps are 3.2x more likely to have </a:t>
              </a:r>
            </a:p>
          </p:txBody>
        </p:sp>
      </p:grpSp>
      <p:grpSp>
        <p:nvGrpSpPr>
          <p:cNvPr id="30" name="Group 29"/>
          <p:cNvGrpSpPr/>
          <p:nvPr/>
        </p:nvGrpSpPr>
        <p:grpSpPr>
          <a:xfrm>
            <a:off x="373660" y="2908974"/>
            <a:ext cx="8452322" cy="458603"/>
            <a:chOff x="496626" y="3878631"/>
            <a:chExt cx="11269762" cy="611471"/>
          </a:xfrm>
          <a:solidFill>
            <a:srgbClr val="BAD80A"/>
          </a:solidFill>
        </p:grpSpPr>
        <p:sp>
          <p:nvSpPr>
            <p:cNvPr id="6" name="Rectangle 5"/>
            <p:cNvSpPr/>
            <p:nvPr/>
          </p:nvSpPr>
          <p:spPr bwMode="auto">
            <a:xfrm>
              <a:off x="496626" y="3878631"/>
              <a:ext cx="4277254" cy="609398"/>
            </a:xfrm>
            <a:prstGeom prst="rect">
              <a:avLst/>
            </a:prstGeom>
            <a:grp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1" name="Rectangle 10"/>
            <p:cNvSpPr/>
            <p:nvPr/>
          </p:nvSpPr>
          <p:spPr>
            <a:xfrm>
              <a:off x="667870" y="3986304"/>
              <a:ext cx="4106010" cy="455510"/>
            </a:xfrm>
            <a:prstGeom prst="rect">
              <a:avLst/>
            </a:prstGeom>
            <a:grpFill/>
          </p:spPr>
          <p:txBody>
            <a:bodyPr wrap="square">
              <a:spAutoFit/>
            </a:bodyPr>
            <a:lstStyle/>
            <a:p>
              <a:pPr>
                <a:lnSpc>
                  <a:spcPct val="90000"/>
                </a:lnSpc>
                <a:spcBef>
                  <a:spcPct val="20000"/>
                </a:spcBef>
                <a:buSzPct val="105000"/>
              </a:pPr>
              <a:r>
                <a:rPr lang="en-US" dirty="0">
                  <a:solidFill>
                    <a:schemeClr val="tx2">
                      <a:alpha val="99000"/>
                    </a:schemeClr>
                  </a:solidFill>
                </a:rPr>
                <a:t>4.  </a:t>
              </a:r>
              <a:r>
                <a:rPr lang="en-US" dirty="0">
                  <a:solidFill>
                    <a:schemeClr val="tx2">
                      <a:alpha val="99000"/>
                    </a:schemeClr>
                  </a:solidFill>
                  <a:latin typeface="Segoe WP Black" panose="020B0A02040504020203" pitchFamily="34" charset="0"/>
                </a:rPr>
                <a:t>Use Ad Control w/ Loc </a:t>
              </a:r>
            </a:p>
          </p:txBody>
        </p:sp>
        <p:sp>
          <p:nvSpPr>
            <p:cNvPr id="19" name="Rectangle 18"/>
            <p:cNvSpPr/>
            <p:nvPr/>
          </p:nvSpPr>
          <p:spPr bwMode="auto">
            <a:xfrm>
              <a:off x="5403272" y="3880704"/>
              <a:ext cx="6363116" cy="609398"/>
            </a:xfrm>
            <a:prstGeom prst="rect">
              <a:avLst/>
            </a:prstGeom>
            <a:grp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4" name="Rectangle 23"/>
            <p:cNvSpPr/>
            <p:nvPr/>
          </p:nvSpPr>
          <p:spPr>
            <a:xfrm>
              <a:off x="5628904" y="4008080"/>
              <a:ext cx="5923648" cy="455510"/>
            </a:xfrm>
            <a:prstGeom prst="rect">
              <a:avLst/>
            </a:prstGeom>
            <a:grpFill/>
          </p:spPr>
          <p:txBody>
            <a:bodyPr wrap="square">
              <a:spAutoFit/>
            </a:bodyPr>
            <a:lstStyle/>
            <a:p>
              <a:pPr>
                <a:lnSpc>
                  <a:spcPct val="90000"/>
                </a:lnSpc>
                <a:spcBef>
                  <a:spcPct val="20000"/>
                </a:spcBef>
                <a:buSzPct val="105000"/>
              </a:pPr>
              <a:r>
                <a:rPr lang="en-US" dirty="0">
                  <a:solidFill>
                    <a:schemeClr val="tx2">
                      <a:alpha val="99000"/>
                    </a:schemeClr>
                  </a:solidFill>
                </a:rPr>
                <a:t>More local relevance drives higher eCPM </a:t>
              </a:r>
            </a:p>
          </p:txBody>
        </p:sp>
      </p:grpSp>
      <p:grpSp>
        <p:nvGrpSpPr>
          <p:cNvPr id="31" name="Group 30"/>
          <p:cNvGrpSpPr/>
          <p:nvPr/>
        </p:nvGrpSpPr>
        <p:grpSpPr>
          <a:xfrm>
            <a:off x="373660" y="3533514"/>
            <a:ext cx="8452322" cy="458603"/>
            <a:chOff x="496626" y="4711351"/>
            <a:chExt cx="11269762" cy="611471"/>
          </a:xfrm>
        </p:grpSpPr>
        <p:sp>
          <p:nvSpPr>
            <p:cNvPr id="7" name="Rectangle 6"/>
            <p:cNvSpPr/>
            <p:nvPr/>
          </p:nvSpPr>
          <p:spPr bwMode="auto">
            <a:xfrm>
              <a:off x="496626" y="4711351"/>
              <a:ext cx="4277254" cy="609398"/>
            </a:xfrm>
            <a:prstGeom prst="rect">
              <a:avLst/>
            </a:prstGeom>
            <a:solidFill>
              <a:srgbClr val="FFB90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2" name="Rectangle 11"/>
            <p:cNvSpPr/>
            <p:nvPr/>
          </p:nvSpPr>
          <p:spPr>
            <a:xfrm>
              <a:off x="667870" y="4819024"/>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5.  </a:t>
              </a:r>
              <a:r>
                <a:rPr lang="en-US" dirty="0">
                  <a:solidFill>
                    <a:schemeClr val="tx2">
                      <a:alpha val="99000"/>
                    </a:schemeClr>
                  </a:solidFill>
                  <a:latin typeface="Segoe WP Black" panose="020B0A02040504020203" pitchFamily="34" charset="0"/>
                </a:rPr>
                <a:t>Adopt </a:t>
              </a:r>
              <a:r>
                <a:rPr lang="en-US" dirty="0" smtClean="0">
                  <a:solidFill>
                    <a:schemeClr val="tx2">
                      <a:alpha val="99000"/>
                    </a:schemeClr>
                  </a:solidFill>
                  <a:latin typeface="Segoe WP Black" panose="020B0A02040504020203" pitchFamily="34" charset="0"/>
                </a:rPr>
                <a:t>WP Style</a:t>
              </a:r>
              <a:endParaRPr lang="en-US" dirty="0">
                <a:solidFill>
                  <a:schemeClr val="tx2">
                    <a:alpha val="99000"/>
                  </a:schemeClr>
                </a:solidFill>
                <a:latin typeface="Segoe WP Black" panose="020B0A02040504020203" pitchFamily="34" charset="0"/>
              </a:endParaRPr>
            </a:p>
          </p:txBody>
        </p:sp>
        <p:sp>
          <p:nvSpPr>
            <p:cNvPr id="20" name="Rectangle 19"/>
            <p:cNvSpPr/>
            <p:nvPr/>
          </p:nvSpPr>
          <p:spPr bwMode="auto">
            <a:xfrm>
              <a:off x="5403272" y="4713424"/>
              <a:ext cx="6363116" cy="609398"/>
            </a:xfrm>
            <a:prstGeom prst="rect">
              <a:avLst/>
            </a:prstGeom>
            <a:solidFill>
              <a:srgbClr val="FFB90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5" name="Rectangle 24"/>
            <p:cNvSpPr/>
            <p:nvPr/>
          </p:nvSpPr>
          <p:spPr>
            <a:xfrm>
              <a:off x="5628904" y="4840800"/>
              <a:ext cx="5923648" cy="418576"/>
            </a:xfrm>
            <a:prstGeom prst="rect">
              <a:avLst/>
            </a:prstGeom>
          </p:spPr>
          <p:txBody>
            <a:bodyPr wrap="square">
              <a:spAutoFit/>
            </a:bodyPr>
            <a:lstStyle/>
            <a:p>
              <a:pPr>
                <a:lnSpc>
                  <a:spcPct val="90000"/>
                </a:lnSpc>
                <a:spcBef>
                  <a:spcPct val="20000"/>
                </a:spcBef>
                <a:buSzPct val="105000"/>
              </a:pPr>
              <a:r>
                <a:rPr lang="en-US" sz="1600" dirty="0" smtClean="0">
                  <a:solidFill>
                    <a:schemeClr val="tx2">
                      <a:alpha val="99000"/>
                    </a:schemeClr>
                  </a:solidFill>
                </a:rPr>
                <a:t>Conformant </a:t>
              </a:r>
              <a:r>
                <a:rPr lang="en-US" sz="1600" dirty="0">
                  <a:solidFill>
                    <a:schemeClr val="tx2">
                      <a:alpha val="99000"/>
                    </a:schemeClr>
                  </a:solidFill>
                </a:rPr>
                <a:t>apps are featured more frequently</a:t>
              </a:r>
            </a:p>
          </p:txBody>
        </p:sp>
      </p:grpSp>
      <p:sp>
        <p:nvSpPr>
          <p:cNvPr id="32" name="TextBox 31"/>
          <p:cNvSpPr txBox="1"/>
          <p:nvPr/>
        </p:nvSpPr>
        <p:spPr>
          <a:xfrm>
            <a:off x="8581448" y="49302"/>
            <a:ext cx="513602"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7.5 &amp; 8.0</a:t>
            </a:r>
          </a:p>
        </p:txBody>
      </p:sp>
    </p:spTree>
    <p:extLst>
      <p:ext uri="{BB962C8B-B14F-4D97-AF65-F5344CB8AC3E}">
        <p14:creationId xmlns:p14="http://schemas.microsoft.com/office/powerpoint/2010/main" val="104480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US" dirty="0">
                <a:solidFill>
                  <a:schemeClr val="accent1">
                    <a:alpha val="99000"/>
                  </a:schemeClr>
                </a:solidFill>
              </a:rPr>
              <a:t>10 Tips to Make More Money Today (2/2)</a:t>
            </a:r>
          </a:p>
        </p:txBody>
      </p:sp>
      <p:sp>
        <p:nvSpPr>
          <p:cNvPr id="13" name="Left Mask"/>
          <p:cNvSpPr/>
          <p:nvPr/>
        </p:nvSpPr>
        <p:spPr bwMode="hidden">
          <a:xfrm>
            <a:off x="1191" y="0"/>
            <a:ext cx="380901" cy="51435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27" name="Group 26"/>
          <p:cNvGrpSpPr/>
          <p:nvPr/>
        </p:nvGrpSpPr>
        <p:grpSpPr>
          <a:xfrm>
            <a:off x="390526" y="1028648"/>
            <a:ext cx="8443889" cy="458603"/>
            <a:chOff x="507869" y="1375674"/>
            <a:chExt cx="11258519" cy="611471"/>
          </a:xfrm>
        </p:grpSpPr>
        <p:sp>
          <p:nvSpPr>
            <p:cNvPr id="3" name="Rectangle 2"/>
            <p:cNvSpPr/>
            <p:nvPr/>
          </p:nvSpPr>
          <p:spPr bwMode="auto">
            <a:xfrm>
              <a:off x="507869" y="1375674"/>
              <a:ext cx="4277255" cy="609398"/>
            </a:xfrm>
            <a:prstGeom prst="rect">
              <a:avLst/>
            </a:prstGeom>
            <a:solidFill>
              <a:srgbClr val="FFB900"/>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3"/>
                </a:buBlip>
              </a:pPr>
              <a:endParaRPr lang="en-US" dirty="0">
                <a:gradFill>
                  <a:gsLst>
                    <a:gs pos="0">
                      <a:schemeClr val="tx1"/>
                    </a:gs>
                    <a:gs pos="100000">
                      <a:schemeClr val="tx1"/>
                    </a:gs>
                  </a:gsLst>
                  <a:lin ang="5400000" scaled="0"/>
                </a:gradFill>
              </a:endParaRPr>
            </a:p>
          </p:txBody>
        </p:sp>
        <p:sp>
          <p:nvSpPr>
            <p:cNvPr id="8" name="Rectangle 7"/>
            <p:cNvSpPr/>
            <p:nvPr/>
          </p:nvSpPr>
          <p:spPr>
            <a:xfrm>
              <a:off x="667870" y="1483347"/>
              <a:ext cx="4854156" cy="455510"/>
            </a:xfrm>
            <a:prstGeom prst="rect">
              <a:avLst/>
            </a:prstGeom>
          </p:spPr>
          <p:txBody>
            <a:bodyPr wrap="square">
              <a:spAutoFit/>
            </a:bodyPr>
            <a:lstStyle/>
            <a:p>
              <a:pPr lvl="0">
                <a:lnSpc>
                  <a:spcPct val="90000"/>
                </a:lnSpc>
                <a:spcBef>
                  <a:spcPct val="20000"/>
                </a:spcBef>
                <a:buSzPct val="105000"/>
              </a:pPr>
              <a:r>
                <a:rPr lang="en-US" dirty="0">
                  <a:solidFill>
                    <a:schemeClr val="tx2">
                      <a:alpha val="99000"/>
                    </a:schemeClr>
                  </a:solidFill>
                </a:rPr>
                <a:t>6.  </a:t>
              </a:r>
              <a:r>
                <a:rPr lang="en-US" dirty="0">
                  <a:solidFill>
                    <a:schemeClr val="tx2">
                      <a:alpha val="99000"/>
                    </a:schemeClr>
                  </a:solidFill>
                  <a:latin typeface="Segoe WP Black" panose="020B0A02040504020203" pitchFamily="34" charset="0"/>
                </a:rPr>
                <a:t>Publish Globally</a:t>
              </a:r>
            </a:p>
          </p:txBody>
        </p:sp>
        <p:sp>
          <p:nvSpPr>
            <p:cNvPr id="16" name="Rectangle 15"/>
            <p:cNvSpPr/>
            <p:nvPr/>
          </p:nvSpPr>
          <p:spPr bwMode="auto">
            <a:xfrm>
              <a:off x="5403273" y="1377747"/>
              <a:ext cx="6363115" cy="609398"/>
            </a:xfrm>
            <a:prstGeom prst="rect">
              <a:avLst/>
            </a:prstGeom>
            <a:solidFill>
              <a:srgbClr val="FFB900"/>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lvl="0">
                <a:lnSpc>
                  <a:spcPct val="90000"/>
                </a:lnSpc>
                <a:spcBef>
                  <a:spcPct val="20000"/>
                </a:spcBef>
                <a:buSzPct val="90000"/>
              </a:pPr>
              <a:r>
                <a:rPr lang="en-US" dirty="0">
                  <a:gradFill>
                    <a:gsLst>
                      <a:gs pos="0">
                        <a:schemeClr val="tx1"/>
                      </a:gs>
                      <a:gs pos="100000">
                        <a:schemeClr val="tx1"/>
                      </a:gs>
                    </a:gsLst>
                    <a:lin ang="5400000" scaled="0"/>
                  </a:gradFill>
                </a:rPr>
                <a:t>  </a:t>
              </a:r>
              <a:r>
                <a:rPr lang="en-US" dirty="0">
                  <a:solidFill>
                    <a:schemeClr val="tx2"/>
                  </a:solidFill>
                </a:rPr>
                <a:t>Fastest growth occurring in new markets</a:t>
              </a:r>
            </a:p>
          </p:txBody>
        </p:sp>
        <p:sp>
          <p:nvSpPr>
            <p:cNvPr id="21" name="Rectangle 20"/>
            <p:cNvSpPr/>
            <p:nvPr/>
          </p:nvSpPr>
          <p:spPr>
            <a:xfrm>
              <a:off x="5628904" y="1483347"/>
              <a:ext cx="5926855" cy="455510"/>
            </a:xfrm>
            <a:prstGeom prst="rect">
              <a:avLst/>
            </a:prstGeom>
          </p:spPr>
          <p:txBody>
            <a:bodyPr wrap="square">
              <a:spAutoFit/>
            </a:bodyPr>
            <a:lstStyle/>
            <a:p>
              <a:pPr lvl="0">
                <a:lnSpc>
                  <a:spcPct val="90000"/>
                </a:lnSpc>
                <a:spcBef>
                  <a:spcPct val="20000"/>
                </a:spcBef>
                <a:buSzPct val="105000"/>
              </a:pPr>
              <a:endParaRPr lang="en-US" dirty="0">
                <a:solidFill>
                  <a:schemeClr val="tx1">
                    <a:alpha val="99000"/>
                  </a:schemeClr>
                </a:solidFill>
              </a:endParaRPr>
            </a:p>
          </p:txBody>
        </p:sp>
      </p:grpSp>
      <p:grpSp>
        <p:nvGrpSpPr>
          <p:cNvPr id="28" name="Group 27"/>
          <p:cNvGrpSpPr/>
          <p:nvPr/>
        </p:nvGrpSpPr>
        <p:grpSpPr>
          <a:xfrm>
            <a:off x="373660" y="1659895"/>
            <a:ext cx="8452322" cy="458603"/>
            <a:chOff x="496626" y="2213193"/>
            <a:chExt cx="11269762" cy="611471"/>
          </a:xfrm>
        </p:grpSpPr>
        <p:sp>
          <p:nvSpPr>
            <p:cNvPr id="4" name="Rectangle 3"/>
            <p:cNvSpPr/>
            <p:nvPr/>
          </p:nvSpPr>
          <p:spPr bwMode="auto">
            <a:xfrm>
              <a:off x="496626" y="2213193"/>
              <a:ext cx="4277254" cy="609398"/>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9" name="Rectangle 8"/>
            <p:cNvSpPr/>
            <p:nvPr/>
          </p:nvSpPr>
          <p:spPr>
            <a:xfrm>
              <a:off x="667870" y="2320866"/>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7.  </a:t>
              </a:r>
              <a:r>
                <a:rPr lang="en-US" dirty="0">
                  <a:solidFill>
                    <a:schemeClr val="tx2">
                      <a:alpha val="99000"/>
                    </a:schemeClr>
                  </a:solidFill>
                  <a:latin typeface="Segoe WP Black" panose="020B0A02040504020203" pitchFamily="34" charset="0"/>
                </a:rPr>
                <a:t>Localize Smartly</a:t>
              </a:r>
            </a:p>
          </p:txBody>
        </p:sp>
        <p:sp>
          <p:nvSpPr>
            <p:cNvPr id="17" name="Rectangle 16"/>
            <p:cNvSpPr/>
            <p:nvPr/>
          </p:nvSpPr>
          <p:spPr bwMode="auto">
            <a:xfrm>
              <a:off x="5403272" y="2215266"/>
              <a:ext cx="6363116" cy="609398"/>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2" name="Rectangle 21"/>
            <p:cNvSpPr/>
            <p:nvPr/>
          </p:nvSpPr>
          <p:spPr>
            <a:xfrm>
              <a:off x="5628904" y="2342642"/>
              <a:ext cx="5923648"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Language, currency, symbols </a:t>
              </a:r>
            </a:p>
          </p:txBody>
        </p:sp>
      </p:grpSp>
      <p:grpSp>
        <p:nvGrpSpPr>
          <p:cNvPr id="29" name="Group 28"/>
          <p:cNvGrpSpPr/>
          <p:nvPr/>
        </p:nvGrpSpPr>
        <p:grpSpPr>
          <a:xfrm>
            <a:off x="373660" y="2284435"/>
            <a:ext cx="8452322" cy="458603"/>
            <a:chOff x="496626" y="3045912"/>
            <a:chExt cx="11269762" cy="611471"/>
          </a:xfrm>
        </p:grpSpPr>
        <p:sp>
          <p:nvSpPr>
            <p:cNvPr id="5" name="Rectangle 4"/>
            <p:cNvSpPr/>
            <p:nvPr/>
          </p:nvSpPr>
          <p:spPr bwMode="auto">
            <a:xfrm>
              <a:off x="496626" y="3045912"/>
              <a:ext cx="4277254" cy="609398"/>
            </a:xfrm>
            <a:prstGeom prst="rect">
              <a:avLst/>
            </a:prstGeom>
            <a:solidFill>
              <a:srgbClr val="00BCF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0" name="Rectangle 9"/>
            <p:cNvSpPr/>
            <p:nvPr/>
          </p:nvSpPr>
          <p:spPr>
            <a:xfrm>
              <a:off x="667870" y="3153585"/>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8.  </a:t>
              </a:r>
              <a:r>
                <a:rPr lang="en-US" dirty="0">
                  <a:solidFill>
                    <a:schemeClr val="tx2">
                      <a:alpha val="99000"/>
                    </a:schemeClr>
                  </a:solidFill>
                  <a:latin typeface="Segoe WP Black" panose="020B0A02040504020203" pitchFamily="34" charset="0"/>
                </a:rPr>
                <a:t>Right Size your App</a:t>
              </a:r>
            </a:p>
          </p:txBody>
        </p:sp>
        <p:sp>
          <p:nvSpPr>
            <p:cNvPr id="18" name="Rectangle 17"/>
            <p:cNvSpPr/>
            <p:nvPr/>
          </p:nvSpPr>
          <p:spPr bwMode="auto">
            <a:xfrm>
              <a:off x="5403272" y="3047985"/>
              <a:ext cx="6363116" cy="609398"/>
            </a:xfrm>
            <a:prstGeom prst="rect">
              <a:avLst/>
            </a:prstGeom>
            <a:solidFill>
              <a:srgbClr val="00BCF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3" name="Rectangle 22"/>
            <p:cNvSpPr/>
            <p:nvPr/>
          </p:nvSpPr>
          <p:spPr>
            <a:xfrm>
              <a:off x="5628904" y="3175361"/>
              <a:ext cx="5923648"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Apps &lt;90 MB work well on all devices  </a:t>
              </a:r>
            </a:p>
          </p:txBody>
        </p:sp>
      </p:grpSp>
      <p:grpSp>
        <p:nvGrpSpPr>
          <p:cNvPr id="30" name="Group 29"/>
          <p:cNvGrpSpPr/>
          <p:nvPr/>
        </p:nvGrpSpPr>
        <p:grpSpPr>
          <a:xfrm>
            <a:off x="373660" y="2908975"/>
            <a:ext cx="8452322" cy="458603"/>
            <a:chOff x="496626" y="3878631"/>
            <a:chExt cx="11269762" cy="611471"/>
          </a:xfrm>
        </p:grpSpPr>
        <p:sp>
          <p:nvSpPr>
            <p:cNvPr id="6" name="Rectangle 5"/>
            <p:cNvSpPr/>
            <p:nvPr/>
          </p:nvSpPr>
          <p:spPr bwMode="auto">
            <a:xfrm>
              <a:off x="496626" y="3878631"/>
              <a:ext cx="4277254" cy="609398"/>
            </a:xfrm>
            <a:prstGeom prst="rect">
              <a:avLst/>
            </a:prstGeom>
            <a:solidFill>
              <a:srgbClr val="F472D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1" name="Rectangle 10"/>
            <p:cNvSpPr/>
            <p:nvPr/>
          </p:nvSpPr>
          <p:spPr>
            <a:xfrm>
              <a:off x="667870" y="3986304"/>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9.  </a:t>
              </a:r>
              <a:r>
                <a:rPr lang="en-US" dirty="0">
                  <a:solidFill>
                    <a:schemeClr val="tx2">
                      <a:alpha val="99000"/>
                    </a:schemeClr>
                  </a:solidFill>
                  <a:latin typeface="Segoe WP Black" panose="020B0A02040504020203" pitchFamily="34" charset="0"/>
                </a:rPr>
                <a:t>Act on Feedback </a:t>
              </a:r>
            </a:p>
          </p:txBody>
        </p:sp>
        <p:sp>
          <p:nvSpPr>
            <p:cNvPr id="19" name="Rectangle 18"/>
            <p:cNvSpPr/>
            <p:nvPr/>
          </p:nvSpPr>
          <p:spPr bwMode="auto">
            <a:xfrm>
              <a:off x="5403272" y="3880704"/>
              <a:ext cx="6363116" cy="609398"/>
            </a:xfrm>
            <a:prstGeom prst="rect">
              <a:avLst/>
            </a:prstGeom>
            <a:solidFill>
              <a:srgbClr val="F472D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4" name="Rectangle 23"/>
            <p:cNvSpPr/>
            <p:nvPr/>
          </p:nvSpPr>
          <p:spPr>
            <a:xfrm>
              <a:off x="5628904" y="4008080"/>
              <a:ext cx="5923648" cy="418576"/>
            </a:xfrm>
            <a:prstGeom prst="rect">
              <a:avLst/>
            </a:prstGeom>
          </p:spPr>
          <p:txBody>
            <a:bodyPr wrap="square">
              <a:spAutoFit/>
            </a:bodyPr>
            <a:lstStyle/>
            <a:p>
              <a:pPr>
                <a:lnSpc>
                  <a:spcPct val="90000"/>
                </a:lnSpc>
                <a:spcBef>
                  <a:spcPct val="20000"/>
                </a:spcBef>
                <a:buSzPct val="105000"/>
              </a:pPr>
              <a:r>
                <a:rPr lang="en-US" sz="1600" dirty="0">
                  <a:solidFill>
                    <a:schemeClr val="tx2">
                      <a:alpha val="99000"/>
                    </a:schemeClr>
                  </a:solidFill>
                </a:rPr>
                <a:t>Prompt for reviews and feedback . . and fix</a:t>
              </a:r>
            </a:p>
          </p:txBody>
        </p:sp>
      </p:grpSp>
      <p:grpSp>
        <p:nvGrpSpPr>
          <p:cNvPr id="31" name="Group 30"/>
          <p:cNvGrpSpPr/>
          <p:nvPr/>
        </p:nvGrpSpPr>
        <p:grpSpPr>
          <a:xfrm>
            <a:off x="373660" y="3533514"/>
            <a:ext cx="8452322" cy="458603"/>
            <a:chOff x="496626" y="4711351"/>
            <a:chExt cx="11269762" cy="611471"/>
          </a:xfrm>
        </p:grpSpPr>
        <p:sp>
          <p:nvSpPr>
            <p:cNvPr id="7" name="Rectangle 6"/>
            <p:cNvSpPr/>
            <p:nvPr/>
          </p:nvSpPr>
          <p:spPr bwMode="auto">
            <a:xfrm>
              <a:off x="496626" y="4711351"/>
              <a:ext cx="4277254" cy="609398"/>
            </a:xfrm>
            <a:prstGeom prst="rect">
              <a:avLst/>
            </a:prstGeom>
            <a:solidFill>
              <a:srgbClr val="F472D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2" name="Rectangle 11"/>
            <p:cNvSpPr/>
            <p:nvPr/>
          </p:nvSpPr>
          <p:spPr>
            <a:xfrm>
              <a:off x="667870" y="4819024"/>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10.  </a:t>
              </a:r>
              <a:r>
                <a:rPr lang="en-US" dirty="0">
                  <a:solidFill>
                    <a:schemeClr val="tx2">
                      <a:alpha val="99000"/>
                    </a:schemeClr>
                  </a:solidFill>
                  <a:latin typeface="Segoe WP Black" panose="020B0A02040504020203" pitchFamily="34" charset="0"/>
                </a:rPr>
                <a:t>Update Frequently</a:t>
              </a:r>
            </a:p>
          </p:txBody>
        </p:sp>
        <p:sp>
          <p:nvSpPr>
            <p:cNvPr id="20" name="Rectangle 19"/>
            <p:cNvSpPr/>
            <p:nvPr/>
          </p:nvSpPr>
          <p:spPr bwMode="auto">
            <a:xfrm>
              <a:off x="5403272" y="4713424"/>
              <a:ext cx="6363116" cy="609398"/>
            </a:xfrm>
            <a:prstGeom prst="rect">
              <a:avLst/>
            </a:prstGeom>
            <a:solidFill>
              <a:srgbClr val="F472D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lvl="0">
                <a:lnSpc>
                  <a:spcPct val="90000"/>
                </a:lnSpc>
                <a:spcBef>
                  <a:spcPct val="20000"/>
                </a:spcBef>
                <a:buSzPct val="90000"/>
              </a:pPr>
              <a:endParaRPr lang="en-US" dirty="0">
                <a:gradFill>
                  <a:gsLst>
                    <a:gs pos="0">
                      <a:schemeClr val="tx1"/>
                    </a:gs>
                    <a:gs pos="100000">
                      <a:schemeClr val="tx1"/>
                    </a:gs>
                  </a:gsLst>
                  <a:lin ang="5400000" scaled="0"/>
                </a:gradFill>
              </a:endParaRPr>
            </a:p>
          </p:txBody>
        </p:sp>
        <p:sp>
          <p:nvSpPr>
            <p:cNvPr id="25" name="Rectangle 24"/>
            <p:cNvSpPr/>
            <p:nvPr/>
          </p:nvSpPr>
          <p:spPr>
            <a:xfrm>
              <a:off x="5628904" y="4840800"/>
              <a:ext cx="5923648"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Top 50 apps are updated every 2-3 mo.</a:t>
              </a:r>
            </a:p>
          </p:txBody>
        </p:sp>
      </p:grpSp>
      <p:sp>
        <p:nvSpPr>
          <p:cNvPr id="32" name="TextBox 31"/>
          <p:cNvSpPr txBox="1"/>
          <p:nvPr/>
        </p:nvSpPr>
        <p:spPr>
          <a:xfrm>
            <a:off x="8581448" y="49302"/>
            <a:ext cx="513602"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7.5 &amp; 8.0</a:t>
            </a:r>
          </a:p>
        </p:txBody>
      </p:sp>
      <p:sp>
        <p:nvSpPr>
          <p:cNvPr id="14" name="Rectangle 13"/>
          <p:cNvSpPr/>
          <p:nvPr/>
        </p:nvSpPr>
        <p:spPr>
          <a:xfrm>
            <a:off x="2394527" y="5133588"/>
            <a:ext cx="4119333" cy="300082"/>
          </a:xfrm>
          <a:prstGeom prst="rect">
            <a:avLst/>
          </a:prstGeom>
        </p:spPr>
        <p:txBody>
          <a:bodyPr wrap="none">
            <a:spAutoFit/>
          </a:bodyPr>
          <a:lstStyle/>
          <a:p>
            <a:r>
              <a:rPr lang="en-US" sz="1350" dirty="0"/>
              <a:t> bugs, fast app switching, engaging user experience</a:t>
            </a:r>
          </a:p>
        </p:txBody>
      </p:sp>
    </p:spTree>
    <p:extLst>
      <p:ext uri="{BB962C8B-B14F-4D97-AF65-F5344CB8AC3E}">
        <p14:creationId xmlns:p14="http://schemas.microsoft.com/office/powerpoint/2010/main" val="353200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2"/>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00" y="0"/>
            <a:ext cx="3086100" cy="5143500"/>
          </a:xfrm>
          <a:prstGeom prst="rect">
            <a:avLst/>
          </a:prstGeom>
        </p:spPr>
      </p:pic>
      <p:pic>
        <p:nvPicPr>
          <p:cNvPr id="3" name="Picture 2"/>
          <p:cNvPicPr>
            <a:picLocks noChangeAspect="1"/>
          </p:cNvPicPr>
          <p:nvPr/>
        </p:nvPicPr>
        <p:blipFill>
          <a:blip r:embed="rId4"/>
          <a:stretch>
            <a:fillRect/>
          </a:stretch>
        </p:blipFill>
        <p:spPr>
          <a:xfrm>
            <a:off x="457200" y="821484"/>
            <a:ext cx="2187117" cy="2173821"/>
          </a:xfrm>
          <a:prstGeom prst="rect">
            <a:avLst/>
          </a:prstGeom>
        </p:spPr>
      </p:pic>
      <p:sp>
        <p:nvSpPr>
          <p:cNvPr id="12" name="Title 3"/>
          <p:cNvSpPr>
            <a:spLocks noGrp="1"/>
          </p:cNvSpPr>
          <p:nvPr>
            <p:ph type="title"/>
          </p:nvPr>
        </p:nvSpPr>
        <p:spPr>
          <a:xfrm>
            <a:off x="472616" y="3185834"/>
            <a:ext cx="4203700" cy="873060"/>
          </a:xfrm>
        </p:spPr>
        <p:txBody>
          <a:bodyPr/>
          <a:lstStyle/>
          <a:p>
            <a:r>
              <a:rPr lang="en-US" sz="2800" dirty="0" smtClean="0"/>
              <a:t>Submission and Validation</a:t>
            </a:r>
            <a:br>
              <a:rPr lang="en-US" sz="2800" dirty="0" smtClean="0"/>
            </a:br>
            <a:endParaRPr lang="en-US" sz="2800" dirty="0"/>
          </a:p>
        </p:txBody>
      </p:sp>
    </p:spTree>
    <p:extLst>
      <p:ext uri="{BB962C8B-B14F-4D97-AF65-F5344CB8AC3E}">
        <p14:creationId xmlns:p14="http://schemas.microsoft.com/office/powerpoint/2010/main" val="321700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168400"/>
            <a:ext cx="4210050" cy="3332163"/>
          </a:xfrm>
        </p:spPr>
        <p:txBody>
          <a:bodyPr/>
          <a:lstStyle/>
          <a:p>
            <a:r>
              <a:rPr lang="en-GB" dirty="0" smtClean="0"/>
              <a:t>Visual Studio provides an editor which an be used to configure the WMAppManifest.xml file</a:t>
            </a:r>
          </a:p>
          <a:p>
            <a:r>
              <a:rPr lang="en-GB" dirty="0" smtClean="0"/>
              <a:t>This removes the need to edit the XML directly for most actions</a:t>
            </a:r>
          </a:p>
          <a:p>
            <a:r>
              <a:rPr lang="en-GB" dirty="0" smtClean="0"/>
              <a:t>However you may need to make manual changes to configure some application options</a:t>
            </a:r>
            <a:endParaRPr lang="en-GB" dirty="0"/>
          </a:p>
        </p:txBody>
      </p:sp>
      <p:sp>
        <p:nvSpPr>
          <p:cNvPr id="3" name="Title 2"/>
          <p:cNvSpPr>
            <a:spLocks noGrp="1"/>
          </p:cNvSpPr>
          <p:nvPr>
            <p:ph type="title"/>
          </p:nvPr>
        </p:nvSpPr>
        <p:spPr>
          <a:xfrm>
            <a:off x="457200" y="401955"/>
            <a:ext cx="8229600" cy="360548"/>
          </a:xfrm>
        </p:spPr>
        <p:txBody>
          <a:bodyPr/>
          <a:lstStyle/>
          <a:p>
            <a:r>
              <a:rPr lang="en-GB" dirty="0" smtClean="0"/>
              <a:t>Editing WMAppManifest.xml</a:t>
            </a:r>
            <a:endParaRPr lang="en-GB" dirty="0"/>
          </a:p>
        </p:txBody>
      </p:sp>
      <p:sp>
        <p:nvSpPr>
          <p:cNvPr id="4" name="Text Placeholder 3"/>
          <p:cNvSpPr>
            <a:spLocks noGrp="1"/>
          </p:cNvSpPr>
          <p:nvPr>
            <p:ph type="body" sz="quarter" idx="17"/>
          </p:nvPr>
        </p:nvSpPr>
        <p:spPr/>
        <p:txBody>
          <a:bodyPr/>
          <a:lstStyle/>
          <a:p>
            <a:endParaRPr lang="en-GB"/>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398" y="177799"/>
            <a:ext cx="4133851" cy="435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09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3974991"/>
            <a:ext cx="8229600" cy="785813"/>
          </a:xfrm>
        </p:spPr>
        <p:txBody>
          <a:bodyPr/>
          <a:lstStyle/>
          <a:p>
            <a:r>
              <a:rPr lang="en-GB" dirty="0" smtClean="0"/>
              <a:t>You need to provide artwork in the required sizes</a:t>
            </a:r>
          </a:p>
          <a:p>
            <a:r>
              <a:rPr lang="en-GB" dirty="0" smtClean="0"/>
              <a:t>You can browse for the artwork from within the manifest file editor</a:t>
            </a:r>
          </a:p>
        </p:txBody>
      </p:sp>
      <p:sp>
        <p:nvSpPr>
          <p:cNvPr id="3" name="Title 2"/>
          <p:cNvSpPr>
            <a:spLocks noGrp="1"/>
          </p:cNvSpPr>
          <p:nvPr>
            <p:ph type="title"/>
          </p:nvPr>
        </p:nvSpPr>
        <p:spPr/>
        <p:txBody>
          <a:bodyPr/>
          <a:lstStyle/>
          <a:p>
            <a:r>
              <a:rPr lang="en-GB" dirty="0" smtClean="0"/>
              <a:t>Tile Sizes</a:t>
            </a:r>
            <a:endParaRPr lang="en-GB" dirty="0"/>
          </a:p>
        </p:txBody>
      </p:sp>
      <p:pic>
        <p:nvPicPr>
          <p:cNvPr id="8" name="table"/>
          <p:cNvPicPr>
            <a:picLocks noChangeAspect="1"/>
          </p:cNvPicPr>
          <p:nvPr/>
        </p:nvPicPr>
        <p:blipFill>
          <a:blip r:embed="rId2"/>
          <a:stretch>
            <a:fillRect/>
          </a:stretch>
        </p:blipFill>
        <p:spPr>
          <a:xfrm>
            <a:off x="457200" y="2471456"/>
            <a:ext cx="6913051" cy="1503534"/>
          </a:xfrm>
          <a:prstGeom prst="rect">
            <a:avLst/>
          </a:prstGeom>
        </p:spPr>
      </p:pic>
      <p:pic>
        <p:nvPicPr>
          <p:cNvPr id="9" name="Picture 8"/>
          <p:cNvPicPr>
            <a:picLocks noChangeAspect="1"/>
          </p:cNvPicPr>
          <p:nvPr/>
        </p:nvPicPr>
        <p:blipFill>
          <a:blip r:embed="rId3"/>
          <a:stretch>
            <a:fillRect/>
          </a:stretch>
        </p:blipFill>
        <p:spPr>
          <a:xfrm>
            <a:off x="457200" y="951827"/>
            <a:ext cx="4562475" cy="1381125"/>
          </a:xfrm>
          <a:prstGeom prst="rect">
            <a:avLst/>
          </a:prstGeom>
        </p:spPr>
      </p:pic>
    </p:spTree>
    <p:extLst>
      <p:ext uri="{BB962C8B-B14F-4D97-AF65-F5344CB8AC3E}">
        <p14:creationId xmlns:p14="http://schemas.microsoft.com/office/powerpoint/2010/main" val="388251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443533" y="1867458"/>
            <a:ext cx="2549804" cy="2524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1" name="Rectangle 10"/>
          <p:cNvSpPr/>
          <p:nvPr/>
        </p:nvSpPr>
        <p:spPr>
          <a:xfrm>
            <a:off x="390524" y="1194736"/>
            <a:ext cx="8296276" cy="326137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r>
              <a:rPr lang="en-US" sz="3200" dirty="0" smtClean="0">
                <a:gradFill>
                  <a:gsLst>
                    <a:gs pos="0">
                      <a:schemeClr val="accent1">
                        <a:lumMod val="75000"/>
                      </a:schemeClr>
                    </a:gs>
                    <a:gs pos="100000">
                      <a:schemeClr val="accent1">
                        <a:lumMod val="75000"/>
                      </a:schemeClr>
                    </a:gs>
                  </a:gsLst>
                  <a:lin ang="5400000" scaled="0"/>
                </a:gradFill>
                <a:cs typeface="Gotham Light" pitchFamily="50" charset="0"/>
              </a:rPr>
              <a:t>Sell</a:t>
            </a:r>
          </a:p>
          <a:p>
            <a:pPr>
              <a:lnSpc>
                <a:spcPct val="90000"/>
              </a:lnSpc>
              <a:spcBef>
                <a:spcPts val="1200"/>
              </a:spcBef>
            </a:pPr>
            <a:endParaRPr lang="en-US" sz="3200" dirty="0" smtClean="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sz="3200" dirty="0" smtClean="0">
                <a:gradFill>
                  <a:gsLst>
                    <a:gs pos="0">
                      <a:schemeClr val="accent1">
                        <a:lumMod val="75000"/>
                      </a:schemeClr>
                    </a:gs>
                    <a:gs pos="100000">
                      <a:schemeClr val="accent1">
                        <a:lumMod val="75000"/>
                      </a:schemeClr>
                    </a:gs>
                  </a:gsLst>
                  <a:lin ang="5400000" scaled="0"/>
                </a:gradFill>
                <a:cs typeface="Gotham Light" pitchFamily="50" charset="0"/>
              </a:rPr>
              <a:t>Advertisements</a:t>
            </a:r>
          </a:p>
          <a:p>
            <a:pPr>
              <a:lnSpc>
                <a:spcPct val="90000"/>
              </a:lnSpc>
              <a:spcBef>
                <a:spcPts val="1200"/>
              </a:spcBef>
            </a:pPr>
            <a:endParaRPr lang="en-US" sz="3200" dirty="0" smtClean="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sz="3200" dirty="0" smtClean="0">
                <a:gradFill>
                  <a:gsLst>
                    <a:gs pos="0">
                      <a:schemeClr val="accent1">
                        <a:lumMod val="75000"/>
                      </a:schemeClr>
                    </a:gs>
                    <a:gs pos="100000">
                      <a:schemeClr val="accent1">
                        <a:lumMod val="75000"/>
                      </a:schemeClr>
                    </a:gs>
                  </a:gsLst>
                  <a:lin ang="5400000" scaled="0"/>
                </a:gradFill>
                <a:cs typeface="Gotham Light" pitchFamily="50" charset="0"/>
              </a:rPr>
              <a:t>In-App Purchases</a:t>
            </a: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8229600" cy="360548"/>
          </a:xfrm>
        </p:spPr>
        <p:txBody>
          <a:bodyPr/>
          <a:lstStyle/>
          <a:p>
            <a:r>
              <a:rPr lang="en-US" dirty="0" smtClean="0"/>
              <a:t>Monetizing Your App</a:t>
            </a:r>
            <a:endParaRPr lang="en-US" dirty="0"/>
          </a:p>
        </p:txBody>
      </p:sp>
      <p:sp>
        <p:nvSpPr>
          <p:cNvPr id="9" name="Rectangle 8"/>
          <p:cNvSpPr/>
          <p:nvPr/>
        </p:nvSpPr>
        <p:spPr>
          <a:xfrm>
            <a:off x="390526" y="4456113"/>
            <a:ext cx="8296274" cy="20637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73747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60548"/>
          </a:xfrm>
        </p:spPr>
        <p:txBody>
          <a:bodyPr/>
          <a:lstStyle/>
          <a:p>
            <a:r>
              <a:rPr lang="en-GB" dirty="0" smtClean="0"/>
              <a:t>Application Requirements &amp; Capabilities</a:t>
            </a:r>
            <a:endParaRPr lang="en-GB" dirty="0"/>
          </a:p>
        </p:txBody>
      </p:sp>
      <p:sp>
        <p:nvSpPr>
          <p:cNvPr id="4" name="Text Placeholder 3"/>
          <p:cNvSpPr>
            <a:spLocks noGrp="1"/>
          </p:cNvSpPr>
          <p:nvPr>
            <p:ph type="body" sz="quarter" idx="17"/>
          </p:nvPr>
        </p:nvSpPr>
        <p:spPr/>
        <p:txBody>
          <a:bodyPr/>
          <a:lstStyle/>
          <a:p>
            <a:endParaRPr lang="en-GB"/>
          </a:p>
        </p:txBody>
      </p:sp>
      <p:sp>
        <p:nvSpPr>
          <p:cNvPr id="10" name="Rectangle 9"/>
          <p:cNvSpPr/>
          <p:nvPr/>
        </p:nvSpPr>
        <p:spPr>
          <a:xfrm>
            <a:off x="468630" y="1285535"/>
            <a:ext cx="3931920" cy="3279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1" name="Rectangle 10"/>
          <p:cNvSpPr/>
          <p:nvPr/>
        </p:nvSpPr>
        <p:spPr>
          <a:xfrm>
            <a:off x="620999" y="1415581"/>
            <a:ext cx="3629025" cy="3037957"/>
          </a:xfrm>
          <a:prstGeom prst="rect">
            <a:avLst/>
          </a:prstGeom>
          <a:solidFill>
            <a:schemeClr val="bg2"/>
          </a:solidFill>
          <a:ln w="76200">
            <a:solidFill>
              <a:srgbClr val="7FBA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p:nvSpPr>
        <p:spPr>
          <a:xfrm>
            <a:off x="4491990" y="1291744"/>
            <a:ext cx="4206240" cy="3275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r>
              <a:rPr lang="en-GB" dirty="0" smtClean="0">
                <a:solidFill>
                  <a:schemeClr val="tx1">
                    <a:lumMod val="75000"/>
                  </a:schemeClr>
                </a:solidFill>
                <a:latin typeface="Segoe WP Black" panose="020B0A02040504020203" pitchFamily="34" charset="0"/>
              </a:rPr>
              <a:t>Requirements</a:t>
            </a:r>
          </a:p>
          <a:p>
            <a:r>
              <a:rPr lang="en-GB" dirty="0" smtClean="0">
                <a:solidFill>
                  <a:schemeClr val="tx1">
                    <a:lumMod val="75000"/>
                  </a:schemeClr>
                </a:solidFill>
              </a:rPr>
              <a:t>prevent </a:t>
            </a:r>
            <a:r>
              <a:rPr lang="en-GB" dirty="0">
                <a:solidFill>
                  <a:schemeClr val="tx1">
                    <a:lumMod val="75000"/>
                  </a:schemeClr>
                </a:solidFill>
              </a:rPr>
              <a:t>app from being deployed on devices that cannot support </a:t>
            </a:r>
            <a:r>
              <a:rPr lang="en-GB" dirty="0" smtClean="0">
                <a:solidFill>
                  <a:schemeClr val="tx1">
                    <a:lumMod val="75000"/>
                  </a:schemeClr>
                </a:solidFill>
              </a:rPr>
              <a:t>it</a:t>
            </a:r>
          </a:p>
          <a:p>
            <a:endParaRPr lang="en-GB" dirty="0">
              <a:solidFill>
                <a:schemeClr val="tx1">
                  <a:lumMod val="75000"/>
                </a:schemeClr>
              </a:solidFill>
            </a:endParaRPr>
          </a:p>
          <a:p>
            <a:r>
              <a:rPr lang="en-GB" dirty="0" smtClean="0">
                <a:solidFill>
                  <a:schemeClr val="tx1">
                    <a:lumMod val="75000"/>
                  </a:schemeClr>
                </a:solidFill>
                <a:latin typeface="Segoe WP Black" panose="020B0A02040504020203" pitchFamily="34" charset="0"/>
              </a:rPr>
              <a:t>Capabilities</a:t>
            </a:r>
          </a:p>
          <a:p>
            <a:r>
              <a:rPr lang="en-GB" dirty="0" smtClean="0">
                <a:solidFill>
                  <a:schemeClr val="tx1">
                    <a:lumMod val="75000"/>
                  </a:schemeClr>
                </a:solidFill>
              </a:rPr>
              <a:t>If </a:t>
            </a:r>
            <a:r>
              <a:rPr lang="en-GB" dirty="0">
                <a:solidFill>
                  <a:schemeClr val="tx1">
                    <a:lumMod val="75000"/>
                  </a:schemeClr>
                </a:solidFill>
              </a:rPr>
              <a:t>you do not enable a required capability the program will throw an exception when it tries to use that particular resource</a:t>
            </a:r>
          </a:p>
        </p:txBody>
      </p:sp>
      <p:sp>
        <p:nvSpPr>
          <p:cNvPr id="13" name="Rectangle 12"/>
          <p:cNvSpPr/>
          <p:nvPr/>
        </p:nvSpPr>
        <p:spPr>
          <a:xfrm>
            <a:off x="4400550" y="4360469"/>
            <a:ext cx="4297680" cy="204842"/>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2" t="-644" r="22784" b="43876"/>
          <a:stretch/>
        </p:blipFill>
        <p:spPr bwMode="auto">
          <a:xfrm>
            <a:off x="678148" y="1471612"/>
            <a:ext cx="1826511" cy="284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15" y="1471613"/>
            <a:ext cx="1615854" cy="117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12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244600"/>
            <a:ext cx="3181350" cy="3255963"/>
          </a:xfrm>
        </p:spPr>
        <p:txBody>
          <a:bodyPr/>
          <a:lstStyle/>
          <a:p>
            <a:pPr marL="0" indent="0">
              <a:buNone/>
            </a:pPr>
            <a:r>
              <a:rPr lang="en-GB" dirty="0" smtClean="0"/>
              <a:t>The Store Test Kit is located on the Project menu for the solution </a:t>
            </a:r>
          </a:p>
          <a:p>
            <a:pPr marL="0" indent="0">
              <a:buNone/>
            </a:pPr>
            <a:r>
              <a:rPr lang="en-GB" dirty="0" smtClean="0"/>
              <a:t>Automated and Manual Tests</a:t>
            </a:r>
          </a:p>
          <a:p>
            <a:pPr marL="0" indent="0">
              <a:buNone/>
            </a:pPr>
            <a:r>
              <a:rPr lang="en-GB" dirty="0" smtClean="0"/>
              <a:t>Add application screenshots </a:t>
            </a:r>
            <a:endParaRPr lang="en-GB" dirty="0"/>
          </a:p>
        </p:txBody>
      </p:sp>
      <p:sp>
        <p:nvSpPr>
          <p:cNvPr id="3" name="Title 2"/>
          <p:cNvSpPr>
            <a:spLocks noGrp="1"/>
          </p:cNvSpPr>
          <p:nvPr>
            <p:ph type="title"/>
          </p:nvPr>
        </p:nvSpPr>
        <p:spPr/>
        <p:txBody>
          <a:bodyPr/>
          <a:lstStyle/>
          <a:p>
            <a:r>
              <a:rPr lang="en-GB" dirty="0" smtClean="0"/>
              <a:t>Store Test Interface</a:t>
            </a:r>
            <a:endParaRPr lang="en-GB" dirty="0"/>
          </a:p>
        </p:txBody>
      </p:sp>
      <p:sp>
        <p:nvSpPr>
          <p:cNvPr id="4" name="Text Placeholder 3"/>
          <p:cNvSpPr>
            <a:spLocks noGrp="1"/>
          </p:cNvSpPr>
          <p:nvPr>
            <p:ph type="body" sz="quarter" idx="17"/>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350" y="448454"/>
            <a:ext cx="5113338" cy="3777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68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4041508"/>
            <a:ext cx="8229600" cy="459054"/>
          </a:xfrm>
        </p:spPr>
        <p:txBody>
          <a:bodyPr/>
          <a:lstStyle/>
          <a:p>
            <a:pPr marL="0" indent="0">
              <a:buNone/>
            </a:pPr>
            <a:r>
              <a:rPr lang="en-GB" dirty="0" smtClean="0"/>
              <a:t>Application Analysis performs tests on the application to ensure conformity with Store policies</a:t>
            </a:r>
            <a:endParaRPr lang="en-GB" dirty="0"/>
          </a:p>
        </p:txBody>
      </p:sp>
      <p:sp>
        <p:nvSpPr>
          <p:cNvPr id="3" name="Title 2"/>
          <p:cNvSpPr>
            <a:spLocks noGrp="1"/>
          </p:cNvSpPr>
          <p:nvPr>
            <p:ph type="title"/>
          </p:nvPr>
        </p:nvSpPr>
        <p:spPr>
          <a:xfrm>
            <a:off x="457200" y="401955"/>
            <a:ext cx="8229600" cy="387798"/>
          </a:xfrm>
        </p:spPr>
        <p:txBody>
          <a:bodyPr/>
          <a:lstStyle/>
          <a:p>
            <a:r>
              <a:rPr lang="en-GB" dirty="0" smtClean="0"/>
              <a:t>Store Test Kit Application Analysis</a:t>
            </a:r>
            <a:endParaRPr lang="en-GB" dirty="0"/>
          </a:p>
        </p:txBody>
      </p:sp>
      <p:sp>
        <p:nvSpPr>
          <p:cNvPr id="4" name="Text Placeholder 3"/>
          <p:cNvSpPr>
            <a:spLocks noGrp="1"/>
          </p:cNvSpPr>
          <p:nvPr>
            <p:ph type="body" sz="quarter" idx="17"/>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11" y="1138176"/>
            <a:ext cx="7692128" cy="2752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548427" y="3587797"/>
            <a:ext cx="1927689" cy="302673"/>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227350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1447800"/>
            <a:ext cx="8229600" cy="3052763"/>
          </a:xfrm>
        </p:spPr>
        <p:txBody>
          <a:bodyPr/>
          <a:lstStyle/>
          <a:p>
            <a:pPr marL="0" indent="0">
              <a:buNone/>
            </a:pPr>
            <a:r>
              <a:rPr lang="en-GB" sz="1800" dirty="0"/>
              <a:t>The XAP file brings together all the elements of your program application</a:t>
            </a:r>
          </a:p>
          <a:p>
            <a:pPr marL="0" indent="0">
              <a:buNone/>
            </a:pPr>
            <a:r>
              <a:rPr lang="en-GB" sz="1800" dirty="0"/>
              <a:t>It is the item that is actually pushed onto the device when it is deployed</a:t>
            </a:r>
          </a:p>
          <a:p>
            <a:pPr marL="0" indent="0">
              <a:buNone/>
            </a:pPr>
            <a:r>
              <a:rPr lang="en-GB" sz="1800" dirty="0"/>
              <a:t>The XAP file provides a common format for all Windows Phone apps &amp; games</a:t>
            </a:r>
          </a:p>
          <a:p>
            <a:pPr marL="460375" lvl="1" indent="0">
              <a:buNone/>
            </a:pPr>
            <a:r>
              <a:rPr lang="en-GB" sz="1800" dirty="0"/>
              <a:t>Declarative, manifest-based installation</a:t>
            </a:r>
          </a:p>
          <a:p>
            <a:pPr marL="460375" lvl="1" indent="0">
              <a:buNone/>
            </a:pPr>
            <a:r>
              <a:rPr lang="en-GB" sz="1800" dirty="0"/>
              <a:t>Integrated into security model of phone</a:t>
            </a:r>
          </a:p>
          <a:p>
            <a:pPr marL="460375" lvl="1" indent="0">
              <a:buNone/>
            </a:pPr>
            <a:r>
              <a:rPr lang="en-GB" sz="1800" dirty="0"/>
              <a:t>Tied to your developer </a:t>
            </a:r>
            <a:r>
              <a:rPr lang="en-GB" sz="1800" dirty="0" smtClean="0"/>
              <a:t>identity</a:t>
            </a:r>
          </a:p>
          <a:p>
            <a:pPr marL="460375" lvl="1" indent="0">
              <a:buNone/>
            </a:pPr>
            <a:r>
              <a:rPr lang="en-GB" sz="1800" dirty="0" smtClean="0"/>
              <a:t>Signed by an Enterprise for enterprise deployment</a:t>
            </a:r>
            <a:endParaRPr lang="en-GB" sz="1800" dirty="0"/>
          </a:p>
          <a:p>
            <a:endParaRPr lang="en-GB" sz="1800" dirty="0"/>
          </a:p>
          <a:p>
            <a:endParaRPr lang="en-GB" dirty="0"/>
          </a:p>
        </p:txBody>
      </p:sp>
      <p:sp>
        <p:nvSpPr>
          <p:cNvPr id="2" name="Title 1"/>
          <p:cNvSpPr>
            <a:spLocks noGrp="1"/>
          </p:cNvSpPr>
          <p:nvPr>
            <p:ph type="title"/>
          </p:nvPr>
        </p:nvSpPr>
        <p:spPr/>
        <p:txBody>
          <a:bodyPr/>
          <a:lstStyle/>
          <a:p>
            <a:r>
              <a:rPr lang="en-GB" dirty="0" smtClean="0"/>
              <a:t>The Windows Phone XAP file</a:t>
            </a:r>
            <a:endParaRPr lang="en-GB" dirty="0"/>
          </a:p>
        </p:txBody>
      </p:sp>
      <p:sp>
        <p:nvSpPr>
          <p:cNvPr id="3" name="Content Placeholder 2"/>
          <p:cNvSpPr>
            <a:spLocks noGrp="1"/>
          </p:cNvSpPr>
          <p:nvPr>
            <p:ph type="body" sz="quarter" idx="17"/>
          </p:nvPr>
        </p:nvSpPr>
        <p:spPr/>
        <p:txBody>
          <a:bodyPr>
            <a:normAutofit/>
          </a:bodyPr>
          <a:lstStyle/>
          <a:p>
            <a:endParaRPr lang="en-GB" dirty="0"/>
          </a:p>
        </p:txBody>
      </p:sp>
    </p:spTree>
    <p:extLst>
      <p:ext uri="{BB962C8B-B14F-4D97-AF65-F5344CB8AC3E}">
        <p14:creationId xmlns:p14="http://schemas.microsoft.com/office/powerpoint/2010/main" val="152118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a:xfrm>
            <a:off x="457200" y="1507712"/>
            <a:ext cx="8229600" cy="3191287"/>
          </a:xfrm>
        </p:spPr>
        <p:txBody>
          <a:bodyPr/>
          <a:lstStyle/>
          <a:p>
            <a:pPr marL="0" indent="0">
              <a:buNone/>
            </a:pPr>
            <a:r>
              <a:rPr lang="en-GB" dirty="0"/>
              <a:t>When you submit your application for validation the system performs a number of automated </a:t>
            </a:r>
            <a:r>
              <a:rPr lang="en-GB" dirty="0" smtClean="0"/>
              <a:t>tests</a:t>
            </a:r>
          </a:p>
          <a:p>
            <a:pPr marL="0" indent="0">
              <a:buNone/>
            </a:pPr>
            <a:r>
              <a:rPr lang="en-GB" dirty="0" smtClean="0"/>
              <a:t>Then </a:t>
            </a:r>
            <a:r>
              <a:rPr lang="en-GB" dirty="0"/>
              <a:t>the application is manually tested to ensure proper behaviour in a number of </a:t>
            </a:r>
            <a:r>
              <a:rPr lang="en-GB" dirty="0" smtClean="0"/>
              <a:t>scenarios (dormant/tombstone/back button)</a:t>
            </a:r>
          </a:p>
          <a:p>
            <a:pPr marL="0" indent="0">
              <a:buNone/>
            </a:pPr>
            <a:r>
              <a:rPr lang="en-GB" dirty="0"/>
              <a:t>The testing process takes a few days and generates a testing report that you can use to fix the problems</a:t>
            </a:r>
          </a:p>
          <a:p>
            <a:pPr marL="0" indent="0">
              <a:buNone/>
            </a:pPr>
            <a:r>
              <a:rPr lang="en-GB" dirty="0"/>
              <a:t>This will include specific feedback on the issues that were identified</a:t>
            </a:r>
          </a:p>
          <a:p>
            <a:pPr marL="0" indent="0">
              <a:buNone/>
            </a:pPr>
            <a:r>
              <a:rPr lang="en-GB" dirty="0"/>
              <a:t>When the application is resubmitted the retest will focus only on those parts of the application that have changed </a:t>
            </a:r>
          </a:p>
          <a:p>
            <a:endParaRPr lang="en-GB" dirty="0"/>
          </a:p>
        </p:txBody>
      </p:sp>
      <p:sp>
        <p:nvSpPr>
          <p:cNvPr id="3" name="Title 2"/>
          <p:cNvSpPr>
            <a:spLocks noGrp="1"/>
          </p:cNvSpPr>
          <p:nvPr>
            <p:ph type="title"/>
          </p:nvPr>
        </p:nvSpPr>
        <p:spPr/>
        <p:txBody>
          <a:bodyPr/>
          <a:lstStyle/>
          <a:p>
            <a:r>
              <a:rPr lang="en-GB" dirty="0" smtClean="0"/>
              <a:t>Application Validation</a:t>
            </a:r>
            <a:endParaRPr lang="en-GB" dirty="0"/>
          </a:p>
        </p:txBody>
      </p:sp>
      <p:sp>
        <p:nvSpPr>
          <p:cNvPr id="5" name="Text Placeholder 4"/>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35026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2973884"/>
            <a:ext cx="4269544" cy="207942"/>
          </a:xfrm>
        </p:spPr>
        <p:txBody>
          <a:bodyPr/>
          <a:lstStyle/>
          <a:p>
            <a:endParaRPr lang="pt-BR" dirty="0"/>
          </a:p>
        </p:txBody>
      </p:sp>
      <p:sp>
        <p:nvSpPr>
          <p:cNvPr id="4" name="Title 3"/>
          <p:cNvSpPr>
            <a:spLocks noGrp="1"/>
          </p:cNvSpPr>
          <p:nvPr>
            <p:ph type="title"/>
          </p:nvPr>
        </p:nvSpPr>
        <p:spPr>
          <a:xfrm>
            <a:off x="457200" y="1767840"/>
            <a:ext cx="2729132" cy="1163395"/>
          </a:xfrm>
        </p:spPr>
        <p:txBody>
          <a:bodyPr/>
          <a:lstStyle/>
          <a:p>
            <a:r>
              <a:rPr lang="en-US" dirty="0"/>
              <a:t>Windows Phone </a:t>
            </a:r>
            <a:r>
              <a:rPr lang="en-US" dirty="0" smtClean="0"/>
              <a:t>8</a:t>
            </a:r>
            <a:br>
              <a:rPr lang="en-US" dirty="0" smtClean="0"/>
            </a:br>
            <a:r>
              <a:rPr lang="en-US" dirty="0" smtClean="0"/>
              <a:t>Store and Monetization</a:t>
            </a:r>
            <a:endParaRPr lang="en-US" dirty="0"/>
          </a:p>
        </p:txBody>
      </p:sp>
      <p:pic>
        <p:nvPicPr>
          <p:cNvPr id="10" name="Picture Placeholder 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6677" r="16677"/>
          <a:stretch>
            <a:fillRect/>
          </a:stretch>
        </p:blipFill>
        <p:spPr/>
      </p:pic>
      <p:pic>
        <p:nvPicPr>
          <p:cNvPr id="16" name="Picture Placeholder 15"/>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23738" r="23738"/>
          <a:stretch>
            <a:fillRect/>
          </a:stretch>
        </p:blipFill>
        <p:spPr/>
      </p:pic>
      <p:sp>
        <p:nvSpPr>
          <p:cNvPr id="8" name="Text Placeholder 7"/>
          <p:cNvSpPr>
            <a:spLocks noGrp="1"/>
          </p:cNvSpPr>
          <p:nvPr>
            <p:ph type="body" sz="quarter" idx="23"/>
          </p:nvPr>
        </p:nvSpPr>
        <p:spPr/>
        <p:txBody>
          <a:bodyPr/>
          <a:lstStyle/>
          <a:p>
            <a:endParaRPr lang="en-US"/>
          </a:p>
        </p:txBody>
      </p:sp>
      <p:sp>
        <p:nvSpPr>
          <p:cNvPr id="9" name="Text Placeholder 8"/>
          <p:cNvSpPr>
            <a:spLocks noGrp="1"/>
          </p:cNvSpPr>
          <p:nvPr>
            <p:ph type="body" sz="quarter" idx="24"/>
          </p:nvPr>
        </p:nvSpPr>
        <p:spPr/>
        <p:txBody>
          <a:bodyPr/>
          <a:lstStyle/>
          <a:p>
            <a:endParaRPr lang="en-US"/>
          </a:p>
        </p:txBody>
      </p:sp>
      <p:pic>
        <p:nvPicPr>
          <p:cNvPr id="12" name="Picture Placeholder 3"/>
          <p:cNvPicPr>
            <a:picLocks noChangeAspect="1"/>
          </p:cNvPicPr>
          <p:nvPr/>
        </p:nvPicPr>
        <p:blipFill rotWithShape="1">
          <a:blip r:embed="rId5">
            <a:extLst>
              <a:ext uri="{28A0092B-C50C-407E-A947-70E740481C1C}">
                <a14:useLocalDpi xmlns:a14="http://schemas.microsoft.com/office/drawing/2010/main" val="0"/>
              </a:ext>
            </a:extLst>
          </a:blip>
          <a:srcRect t="22585" b="19352"/>
          <a:stretch/>
        </p:blipFill>
        <p:spPr>
          <a:xfrm>
            <a:off x="5699124" y="3926115"/>
            <a:ext cx="3352801" cy="1217386"/>
          </a:xfrm>
          <a:prstGeom prst="rect">
            <a:avLst/>
          </a:prstGeom>
          <a:solidFill>
            <a:schemeClr val="accent3"/>
          </a:solidFill>
        </p:spPr>
      </p:pic>
      <p:pic>
        <p:nvPicPr>
          <p:cNvPr id="14" name="Picture Placeholder 13"/>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1222" r="11222"/>
          <a:stretch>
            <a:fillRect/>
          </a:stretch>
        </p:blipFill>
        <p:spPr/>
      </p:pic>
      <p:sp>
        <p:nvSpPr>
          <p:cNvPr id="18" name="Rectangle 17"/>
          <p:cNvSpPr/>
          <p:nvPr/>
        </p:nvSpPr>
        <p:spPr>
          <a:xfrm>
            <a:off x="8343900" y="2209800"/>
            <a:ext cx="6667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7" name="Picture 1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76282"/>
          <a:stretch/>
        </p:blipFill>
        <p:spPr>
          <a:xfrm>
            <a:off x="8444673" y="2346388"/>
            <a:ext cx="536068" cy="431674"/>
          </a:xfrm>
          <a:prstGeom prst="rect">
            <a:avLst/>
          </a:prstGeom>
        </p:spPr>
      </p:pic>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32178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lstStyle/>
          <a:p>
            <a:r>
              <a:rPr lang="en-US" dirty="0" smtClean="0"/>
              <a:t>Sell your Application</a:t>
            </a:r>
            <a:endParaRPr lang="en-US" dirty="0"/>
          </a:p>
        </p:txBody>
      </p:sp>
      <p:sp>
        <p:nvSpPr>
          <p:cNvPr id="10" name="Rectangle 9"/>
          <p:cNvSpPr/>
          <p:nvPr/>
        </p:nvSpPr>
        <p:spPr>
          <a:xfrm>
            <a:off x="2838450" y="1141948"/>
            <a:ext cx="5336148"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smtClean="0">
                <a:gradFill>
                  <a:gsLst>
                    <a:gs pos="0">
                      <a:srgbClr val="FFFFFF"/>
                    </a:gs>
                    <a:gs pos="100000">
                      <a:srgbClr val="FFFFFF"/>
                    </a:gs>
                  </a:gsLst>
                  <a:lin ang="5400000" scaled="0"/>
                </a:gradFill>
              </a:rPr>
              <a:t>Regular Sale</a:t>
            </a:r>
            <a:endParaRPr lang="en-US" sz="1600" dirty="0">
              <a:gradFill>
                <a:gsLst>
                  <a:gs pos="0">
                    <a:srgbClr val="FFFFFF"/>
                  </a:gs>
                  <a:gs pos="100000">
                    <a:srgbClr val="FFFFFF"/>
                  </a:gs>
                </a:gsLst>
                <a:lin ang="5400000" scaled="0"/>
              </a:gradFill>
            </a:endParaRPr>
          </a:p>
        </p:txBody>
      </p:sp>
      <p:sp>
        <p:nvSpPr>
          <p:cNvPr id="2" name="Rectangle 1"/>
          <p:cNvSpPr/>
          <p:nvPr/>
        </p:nvSpPr>
        <p:spPr>
          <a:xfrm>
            <a:off x="2838450" y="1936520"/>
            <a:ext cx="5336148" cy="1148007"/>
          </a:xfrm>
          <a:prstGeom prst="rect">
            <a:avLst/>
          </a:prstGeom>
        </p:spPr>
        <p:txBody>
          <a:bodyPr wrap="square">
            <a:spAutoFit/>
          </a:bodyPr>
          <a:lstStyle/>
          <a:p>
            <a:pPr>
              <a:lnSpc>
                <a:spcPct val="90000"/>
              </a:lnSpc>
              <a:spcBef>
                <a:spcPts val="1200"/>
              </a:spcBef>
            </a:pPr>
            <a:r>
              <a:rPr lang="en-US" dirty="0">
                <a:gradFill>
                  <a:gsLst>
                    <a:gs pos="0">
                      <a:schemeClr val="accent1">
                        <a:lumMod val="75000"/>
                      </a:schemeClr>
                    </a:gs>
                    <a:gs pos="100000">
                      <a:schemeClr val="accent1">
                        <a:lumMod val="75000"/>
                      </a:schemeClr>
                    </a:gs>
                  </a:gsLst>
                  <a:lin ang="5400000" scaled="0"/>
                </a:gradFill>
                <a:cs typeface="Gotham Light" pitchFamily="50" charset="0"/>
              </a:rPr>
              <a:t>70% of app price goes to the </a:t>
            </a:r>
            <a:r>
              <a:rPr lang="en-US" dirty="0" smtClean="0">
                <a:gradFill>
                  <a:gsLst>
                    <a:gs pos="0">
                      <a:schemeClr val="accent1">
                        <a:lumMod val="75000"/>
                      </a:schemeClr>
                    </a:gs>
                    <a:gs pos="100000">
                      <a:schemeClr val="accent1">
                        <a:lumMod val="75000"/>
                      </a:schemeClr>
                    </a:gs>
                  </a:gsLst>
                  <a:lin ang="5400000" scaled="0"/>
                </a:gradFill>
                <a:cs typeface="Gotham Light" pitchFamily="50" charset="0"/>
              </a:rPr>
              <a:t>developer</a:t>
            </a:r>
          </a:p>
          <a:p>
            <a:pPr>
              <a:lnSpc>
                <a:spcPct val="90000"/>
              </a:lnSpc>
              <a:spcBef>
                <a:spcPts val="1200"/>
              </a:spcBef>
            </a:pPr>
            <a:endParaRPr lang="en-US" dirty="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dirty="0">
                <a:gradFill>
                  <a:gsLst>
                    <a:gs pos="0">
                      <a:schemeClr val="accent1">
                        <a:lumMod val="75000"/>
                      </a:schemeClr>
                    </a:gs>
                    <a:gs pos="100000">
                      <a:schemeClr val="accent1">
                        <a:lumMod val="75000"/>
                      </a:schemeClr>
                    </a:gs>
                  </a:gsLst>
                  <a:lin ang="5400000" scaled="0"/>
                </a:gradFill>
                <a:cs typeface="Gotham Light" pitchFamily="50" charset="0"/>
              </a:rPr>
              <a:t>Payments start at $200, made by bank transfer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41948"/>
            <a:ext cx="2056691" cy="3430052"/>
          </a:xfrm>
          <a:prstGeom prst="rect">
            <a:avLst/>
          </a:prstGeom>
        </p:spPr>
      </p:pic>
    </p:spTree>
    <p:extLst>
      <p:ext uri="{BB962C8B-B14F-4D97-AF65-F5344CB8AC3E}">
        <p14:creationId xmlns:p14="http://schemas.microsoft.com/office/powerpoint/2010/main" val="350863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lstStyle/>
          <a:p>
            <a:r>
              <a:rPr lang="en-US" dirty="0" smtClean="0"/>
              <a:t>Sell your Application</a:t>
            </a:r>
            <a:endParaRPr lang="en-US" dirty="0"/>
          </a:p>
        </p:txBody>
      </p:sp>
      <p:sp>
        <p:nvSpPr>
          <p:cNvPr id="10" name="Rectangle 9"/>
          <p:cNvSpPr/>
          <p:nvPr/>
        </p:nvSpPr>
        <p:spPr>
          <a:xfrm>
            <a:off x="457200" y="1141948"/>
            <a:ext cx="3771900"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smtClean="0">
                <a:gradFill>
                  <a:gsLst>
                    <a:gs pos="0">
                      <a:srgbClr val="FFFFFF"/>
                    </a:gs>
                    <a:gs pos="100000">
                      <a:srgbClr val="FFFFFF"/>
                    </a:gs>
                  </a:gsLst>
                  <a:lin ang="5400000" scaled="0"/>
                </a:gradFill>
              </a:rPr>
              <a:t>Try Before You Buy</a:t>
            </a:r>
            <a:endParaRPr lang="en-US" sz="1600" dirty="0">
              <a:gradFill>
                <a:gsLst>
                  <a:gs pos="0">
                    <a:srgbClr val="FFFFFF"/>
                  </a:gs>
                  <a:gs pos="100000">
                    <a:srgbClr val="FFFFFF"/>
                  </a:gs>
                </a:gsLst>
                <a:lin ang="5400000" scaled="0"/>
              </a:gradFill>
            </a:endParaRPr>
          </a:p>
        </p:txBody>
      </p:sp>
      <p:sp>
        <p:nvSpPr>
          <p:cNvPr id="2" name="Rectangle 1"/>
          <p:cNvSpPr/>
          <p:nvPr/>
        </p:nvSpPr>
        <p:spPr>
          <a:xfrm>
            <a:off x="457200" y="1936520"/>
            <a:ext cx="3771900" cy="2702278"/>
          </a:xfrm>
          <a:prstGeom prst="rect">
            <a:avLst/>
          </a:prstGeom>
        </p:spPr>
        <p:txBody>
          <a:bodyPr wrap="square">
            <a:spAutoFit/>
          </a:bodyPr>
          <a:lstStyle/>
          <a:p>
            <a:pPr>
              <a:lnSpc>
                <a:spcPct val="90000"/>
              </a:lnSpc>
              <a:spcBef>
                <a:spcPts val="1200"/>
              </a:spcBef>
            </a:pPr>
            <a:r>
              <a:rPr lang="en-US" dirty="0" smtClean="0">
                <a:gradFill>
                  <a:gsLst>
                    <a:gs pos="0">
                      <a:schemeClr val="accent1">
                        <a:lumMod val="75000"/>
                      </a:schemeClr>
                    </a:gs>
                    <a:gs pos="100000">
                      <a:schemeClr val="accent1">
                        <a:lumMod val="75000"/>
                      </a:schemeClr>
                    </a:gs>
                  </a:gsLst>
                  <a:lin ang="5400000" scaled="0"/>
                </a:gradFill>
                <a:cs typeface="Gotham Light" pitchFamily="50" charset="0"/>
              </a:rPr>
              <a:t>Determine in-app which version is running</a:t>
            </a:r>
          </a:p>
          <a:p>
            <a:pPr>
              <a:lnSpc>
                <a:spcPct val="90000"/>
              </a:lnSpc>
              <a:spcBef>
                <a:spcPts val="1200"/>
              </a:spcBef>
            </a:pPr>
            <a:endParaRPr lang="en-US" dirty="0" smtClean="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dirty="0" smtClean="0">
                <a:gradFill>
                  <a:gsLst>
                    <a:gs pos="0">
                      <a:schemeClr val="accent1">
                        <a:lumMod val="75000"/>
                      </a:schemeClr>
                    </a:gs>
                    <a:gs pos="100000">
                      <a:schemeClr val="accent1">
                        <a:lumMod val="75000"/>
                      </a:schemeClr>
                    </a:gs>
                  </a:gsLst>
                  <a:lin ang="5400000" scaled="0"/>
                </a:gradFill>
                <a:cs typeface="Gotham Light" pitchFamily="50" charset="0"/>
              </a:rPr>
              <a:t>Trial apps do not show up under “free” searches</a:t>
            </a:r>
          </a:p>
          <a:p>
            <a:pPr>
              <a:lnSpc>
                <a:spcPct val="90000"/>
              </a:lnSpc>
              <a:spcBef>
                <a:spcPts val="1200"/>
              </a:spcBef>
            </a:pPr>
            <a:endParaRPr lang="en-US" dirty="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dirty="0" smtClean="0">
                <a:gradFill>
                  <a:gsLst>
                    <a:gs pos="0">
                      <a:schemeClr val="accent1">
                        <a:lumMod val="75000"/>
                      </a:schemeClr>
                    </a:gs>
                    <a:gs pos="100000">
                      <a:schemeClr val="accent1">
                        <a:lumMod val="75000"/>
                      </a:schemeClr>
                    </a:gs>
                  </a:gsLst>
                  <a:lin ang="5400000" scaled="0"/>
                </a:gradFill>
                <a:cs typeface="Gotham Light" pitchFamily="50" charset="0"/>
              </a:rPr>
              <a:t>Consider light-premium pricing model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523" y="1139231"/>
            <a:ext cx="2109229" cy="351767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175" y="1139231"/>
            <a:ext cx="2113252" cy="2399421"/>
          </a:xfrm>
          <a:prstGeom prst="rect">
            <a:avLst/>
          </a:prstGeom>
        </p:spPr>
      </p:pic>
    </p:spTree>
    <p:extLst>
      <p:ext uri="{BB962C8B-B14F-4D97-AF65-F5344CB8AC3E}">
        <p14:creationId xmlns:p14="http://schemas.microsoft.com/office/powerpoint/2010/main" val="16159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Detecting Trial Mode</a:t>
            </a:r>
            <a:endParaRPr lang="en-GB" dirty="0"/>
          </a:p>
        </p:txBody>
      </p:sp>
      <p:sp>
        <p:nvSpPr>
          <p:cNvPr id="7" name="Text Placeholder 6"/>
          <p:cNvSpPr>
            <a:spLocks noGrp="1"/>
          </p:cNvSpPr>
          <p:nvPr>
            <p:ph type="body" sz="quarter" idx="17"/>
          </p:nvPr>
        </p:nvSpPr>
        <p:spPr/>
        <p:txBody>
          <a:bodyPr/>
          <a:lstStyle/>
          <a:p>
            <a:endParaRPr lang="en-GB"/>
          </a:p>
        </p:txBody>
      </p:sp>
      <p:sp>
        <p:nvSpPr>
          <p:cNvPr id="9" name="Rectangle 8"/>
          <p:cNvSpPr>
            <a:spLocks noChangeAspect="1"/>
          </p:cNvSpPr>
          <p:nvPr/>
        </p:nvSpPr>
        <p:spPr>
          <a:xfrm>
            <a:off x="457201" y="1337402"/>
            <a:ext cx="8229600" cy="2062099"/>
          </a:xfrm>
          <a:prstGeom prst="rect">
            <a:avLst/>
          </a:prstGeom>
          <a:ln w="50800">
            <a:solidFill>
              <a:srgbClr val="7FBA00"/>
            </a:solidFill>
          </a:ln>
        </p:spPr>
        <p:style>
          <a:lnRef idx="2">
            <a:schemeClr val="accent1"/>
          </a:lnRef>
          <a:fillRef idx="1">
            <a:schemeClr val="lt1"/>
          </a:fillRef>
          <a:effectRef idx="0">
            <a:schemeClr val="accent1"/>
          </a:effectRef>
          <a:fontRef idx="minor">
            <a:schemeClr val="dk1"/>
          </a:fontRef>
        </p:style>
        <p:txBody>
          <a:bodyPr wrap="square" lIns="91435" tIns="45718" rIns="91435" bIns="45718">
            <a:spAutoFit/>
          </a:bodyPr>
          <a:lstStyle/>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p:txBody>
      </p:sp>
      <p:sp>
        <p:nvSpPr>
          <p:cNvPr id="5" name="Rectangle 4"/>
          <p:cNvSpPr>
            <a:spLocks noChangeArrowheads="1"/>
          </p:cNvSpPr>
          <p:nvPr/>
        </p:nvSpPr>
        <p:spPr bwMode="invGray">
          <a:xfrm>
            <a:off x="588042" y="1462215"/>
            <a:ext cx="8105775" cy="1812472"/>
          </a:xfrm>
          <a:prstGeom prst="rect">
            <a:avLst/>
          </a:prstGeom>
          <a:solidFill>
            <a:schemeClr val="bg1">
              <a:alpha val="79999"/>
            </a:schemeClr>
          </a:solidFill>
          <a:ln w="12700" algn="ctr">
            <a:solidFill>
              <a:schemeClr val="accent5"/>
            </a:solidFill>
            <a:miter lim="800000"/>
            <a:headEnd/>
            <a:tailEnd/>
          </a:ln>
        </p:spPr>
        <p:txBody>
          <a:bodyPr wrap="none" lIns="182880" tIns="182880" rIns="182880"/>
          <a:lstStyle/>
          <a:p>
            <a:r>
              <a:rPr lang="en-GB" sz="1600" dirty="0">
                <a:solidFill>
                  <a:srgbClr val="0000FF"/>
                </a:solidFill>
                <a:latin typeface="Consolas"/>
              </a:rPr>
              <a:t>using</a:t>
            </a:r>
            <a:r>
              <a:rPr lang="en-GB" sz="1600" dirty="0">
                <a:solidFill>
                  <a:prstClr val="black"/>
                </a:solidFill>
                <a:latin typeface="Consolas"/>
              </a:rPr>
              <a:t> </a:t>
            </a:r>
            <a:r>
              <a:rPr lang="en-GB" sz="1600" dirty="0" err="1">
                <a:solidFill>
                  <a:prstClr val="black"/>
                </a:solidFill>
                <a:latin typeface="Consolas"/>
              </a:rPr>
              <a:t>Microsoft.Phone.Marketplace</a:t>
            </a:r>
            <a:r>
              <a:rPr lang="en-GB" sz="1600" dirty="0">
                <a:solidFill>
                  <a:prstClr val="black"/>
                </a:solidFill>
                <a:latin typeface="Consolas"/>
              </a:rPr>
              <a:t>;</a:t>
            </a:r>
          </a:p>
          <a:p>
            <a:pPr>
              <a:spcBef>
                <a:spcPts val="575"/>
              </a:spcBef>
              <a:spcAft>
                <a:spcPts val="200"/>
              </a:spcAft>
              <a:tabLst>
                <a:tab pos="2430780" algn="l"/>
                <a:tab pos="2790825" algn="l"/>
              </a:tabLst>
            </a:pPr>
            <a:r>
              <a:rPr lang="en-GB" sz="1600" dirty="0" err="1" smtClean="0">
                <a:solidFill>
                  <a:srgbClr val="2B91AF"/>
                </a:solidFill>
                <a:latin typeface="Consolas"/>
                <a:ea typeface="Times New Roman"/>
              </a:rPr>
              <a:t>LicenseInformation</a:t>
            </a:r>
            <a:r>
              <a:rPr lang="en-GB" sz="1600" dirty="0" smtClean="0">
                <a:solidFill>
                  <a:srgbClr val="000000"/>
                </a:solidFill>
                <a:latin typeface="Consolas"/>
                <a:ea typeface="Times New Roman"/>
              </a:rPr>
              <a:t> </a:t>
            </a:r>
            <a:r>
              <a:rPr lang="en-GB" sz="1600" dirty="0">
                <a:solidFill>
                  <a:srgbClr val="000000"/>
                </a:solidFill>
                <a:latin typeface="Consolas"/>
                <a:ea typeface="Times New Roman"/>
              </a:rPr>
              <a:t>info = </a:t>
            </a:r>
            <a:r>
              <a:rPr lang="en-GB" sz="1600" dirty="0">
                <a:solidFill>
                  <a:srgbClr val="0000FF"/>
                </a:solidFill>
                <a:latin typeface="Consolas"/>
                <a:ea typeface="Times New Roman"/>
              </a:rPr>
              <a:t>new</a:t>
            </a:r>
            <a:r>
              <a:rPr lang="en-GB" sz="1600" dirty="0">
                <a:solidFill>
                  <a:srgbClr val="000000"/>
                </a:solidFill>
                <a:latin typeface="Consolas"/>
                <a:ea typeface="Times New Roman"/>
              </a:rPr>
              <a:t> </a:t>
            </a:r>
            <a:r>
              <a:rPr lang="en-GB" sz="1600" dirty="0" err="1">
                <a:solidFill>
                  <a:srgbClr val="2B91AF"/>
                </a:solidFill>
                <a:latin typeface="Consolas"/>
                <a:ea typeface="Times New Roman"/>
              </a:rPr>
              <a:t>LicenseInformation</a:t>
            </a:r>
            <a:r>
              <a:rPr lang="en-GB" sz="1600" dirty="0">
                <a:solidFill>
                  <a:srgbClr val="000000"/>
                </a:solidFill>
                <a:latin typeface="Consolas"/>
                <a:ea typeface="Times New Roman"/>
              </a:rPr>
              <a:t>();</a:t>
            </a:r>
            <a:br>
              <a:rPr lang="en-GB" sz="1600" dirty="0">
                <a:solidFill>
                  <a:srgbClr val="000000"/>
                </a:solidFill>
                <a:latin typeface="Consolas"/>
                <a:ea typeface="Times New Roman"/>
              </a:rPr>
            </a:br>
            <a:r>
              <a:rPr lang="en-GB" sz="1600" dirty="0" smtClean="0">
                <a:solidFill>
                  <a:srgbClr val="0000FF"/>
                </a:solidFill>
                <a:latin typeface="Consolas"/>
                <a:ea typeface="Times New Roman"/>
              </a:rPr>
              <a:t>if</a:t>
            </a:r>
            <a:r>
              <a:rPr lang="en-GB" sz="1600" dirty="0" smtClean="0">
                <a:solidFill>
                  <a:srgbClr val="000000"/>
                </a:solidFill>
                <a:latin typeface="Consolas"/>
                <a:ea typeface="Times New Roman"/>
              </a:rPr>
              <a:t> </a:t>
            </a:r>
            <a:r>
              <a:rPr lang="en-GB" sz="1600" dirty="0">
                <a:solidFill>
                  <a:srgbClr val="000000"/>
                </a:solidFill>
                <a:latin typeface="Consolas"/>
                <a:ea typeface="Times New Roman"/>
              </a:rPr>
              <a:t>( </a:t>
            </a:r>
            <a:r>
              <a:rPr lang="en-GB" sz="1600" dirty="0" err="1">
                <a:solidFill>
                  <a:srgbClr val="000000"/>
                </a:solidFill>
                <a:latin typeface="Consolas"/>
                <a:ea typeface="Times New Roman"/>
              </a:rPr>
              <a:t>info.IsTrial</a:t>
            </a:r>
            <a:r>
              <a:rPr lang="en-GB" sz="1600" dirty="0">
                <a:solidFill>
                  <a:srgbClr val="000000"/>
                </a:solidFill>
                <a:latin typeface="Consolas"/>
                <a:ea typeface="Times New Roman"/>
              </a:rPr>
              <a:t>() ) </a:t>
            </a:r>
            <a:br>
              <a:rPr lang="en-GB" sz="1600" dirty="0">
                <a:solidFill>
                  <a:srgbClr val="000000"/>
                </a:solidFill>
                <a:latin typeface="Consolas"/>
                <a:ea typeface="Times New Roman"/>
              </a:rPr>
            </a:br>
            <a:r>
              <a:rPr lang="en-GB" sz="1600" dirty="0">
                <a:solidFill>
                  <a:srgbClr val="000000"/>
                </a:solidFill>
                <a:latin typeface="Consolas"/>
                <a:ea typeface="Times New Roman"/>
              </a:rPr>
              <a:t>{</a:t>
            </a:r>
            <a:br>
              <a:rPr lang="en-GB" sz="1600" dirty="0">
                <a:solidFill>
                  <a:srgbClr val="000000"/>
                </a:solidFill>
                <a:latin typeface="Consolas"/>
                <a:ea typeface="Times New Roman"/>
              </a:rPr>
            </a:br>
            <a:r>
              <a:rPr lang="en-GB" sz="1600" dirty="0">
                <a:solidFill>
                  <a:srgbClr val="000000"/>
                </a:solidFill>
                <a:latin typeface="Consolas"/>
                <a:ea typeface="Times New Roman"/>
              </a:rPr>
              <a:t>    </a:t>
            </a:r>
            <a:r>
              <a:rPr lang="en-GB" sz="1600" dirty="0">
                <a:solidFill>
                  <a:srgbClr val="008000"/>
                </a:solidFill>
                <a:latin typeface="Consolas"/>
                <a:ea typeface="Times New Roman"/>
              </a:rPr>
              <a:t>// running in trial mode</a:t>
            </a:r>
            <a:r>
              <a:rPr lang="en-GB" sz="1600" dirty="0">
                <a:solidFill>
                  <a:srgbClr val="000000"/>
                </a:solidFill>
                <a:latin typeface="Consolas"/>
                <a:ea typeface="Times New Roman"/>
              </a:rPr>
              <a:t/>
            </a:r>
            <a:br>
              <a:rPr lang="en-GB" sz="1600" dirty="0">
                <a:solidFill>
                  <a:srgbClr val="000000"/>
                </a:solidFill>
                <a:latin typeface="Consolas"/>
                <a:ea typeface="Times New Roman"/>
              </a:rPr>
            </a:br>
            <a:r>
              <a:rPr lang="en-GB" sz="1600" dirty="0">
                <a:solidFill>
                  <a:srgbClr val="000000"/>
                </a:solidFill>
                <a:latin typeface="Consolas"/>
                <a:ea typeface="Times New Roman"/>
              </a:rPr>
              <a:t>}</a:t>
            </a:r>
            <a:endParaRPr lang="en-GB" sz="1600" dirty="0">
              <a:solidFill>
                <a:srgbClr val="000000"/>
              </a:solidFill>
              <a:effectLst/>
              <a:latin typeface="Consolas"/>
              <a:ea typeface="Times New Roman"/>
            </a:endParaRPr>
          </a:p>
        </p:txBody>
      </p:sp>
    </p:spTree>
    <p:extLst>
      <p:ext uri="{BB962C8B-B14F-4D97-AF65-F5344CB8AC3E}">
        <p14:creationId xmlns:p14="http://schemas.microsoft.com/office/powerpoint/2010/main" val="47815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7200" y="1220788"/>
            <a:ext cx="3931920" cy="3279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0" name="Text Placeholder 9"/>
          <p:cNvSpPr>
            <a:spLocks noGrp="1"/>
          </p:cNvSpPr>
          <p:nvPr>
            <p:ph type="body" sz="quarter" idx="21"/>
          </p:nvPr>
        </p:nvSpPr>
        <p:spPr/>
        <p:txBody>
          <a:bodyPr/>
          <a:lstStyle/>
          <a:p>
            <a:endParaRPr lang="en-US" dirty="0"/>
          </a:p>
        </p:txBody>
      </p:sp>
      <p:sp>
        <p:nvSpPr>
          <p:cNvPr id="8" name="Title 7"/>
          <p:cNvSpPr>
            <a:spLocks noGrp="1"/>
          </p:cNvSpPr>
          <p:nvPr>
            <p:ph type="title"/>
          </p:nvPr>
        </p:nvSpPr>
        <p:spPr/>
        <p:txBody>
          <a:bodyPr/>
          <a:lstStyle/>
          <a:p>
            <a:r>
              <a:rPr lang="en-US" dirty="0" smtClean="0"/>
              <a:t>Advertisements</a:t>
            </a:r>
            <a:endParaRPr lang="en-US" dirty="0"/>
          </a:p>
        </p:txBody>
      </p:sp>
      <p:sp>
        <p:nvSpPr>
          <p:cNvPr id="13" name="Rectangle 12"/>
          <p:cNvSpPr/>
          <p:nvPr/>
        </p:nvSpPr>
        <p:spPr>
          <a:xfrm>
            <a:off x="609569" y="1350834"/>
            <a:ext cx="3629025" cy="3037957"/>
          </a:xfrm>
          <a:prstGeom prst="rect">
            <a:avLst/>
          </a:prstGeom>
          <a:solidFill>
            <a:schemeClr val="bg2"/>
          </a:solidFill>
          <a:ln w="76200">
            <a:solidFill>
              <a:srgbClr val="7FBA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p:nvSpPr>
        <p:spPr>
          <a:xfrm>
            <a:off x="4480560" y="1226997"/>
            <a:ext cx="4206240" cy="3275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marL="285750" indent="-285750">
              <a:buFont typeface="Arial" panose="020B0604020202020204" pitchFamily="34" charset="0"/>
              <a:buChar char="•"/>
            </a:pPr>
            <a:r>
              <a:rPr lang="en-US" dirty="0" smtClean="0">
                <a:solidFill>
                  <a:schemeClr val="tx1">
                    <a:lumMod val="75000"/>
                  </a:schemeClr>
                </a:solidFill>
              </a:rPr>
              <a:t>Microsoft Advertising SDK</a:t>
            </a:r>
          </a:p>
          <a:p>
            <a:pPr marL="285750" indent="-285750">
              <a:buFont typeface="Arial" panose="020B0604020202020204" pitchFamily="34" charset="0"/>
              <a:buChar char="•"/>
            </a:pPr>
            <a:endParaRPr lang="en-US" dirty="0">
              <a:solidFill>
                <a:schemeClr val="tx1">
                  <a:lumMod val="75000"/>
                </a:schemeClr>
              </a:solidFill>
            </a:endParaRPr>
          </a:p>
          <a:p>
            <a:pPr marL="285750" indent="-285750">
              <a:buFont typeface="Arial" panose="020B0604020202020204" pitchFamily="34" charset="0"/>
              <a:buChar char="•"/>
            </a:pPr>
            <a:r>
              <a:rPr lang="en-US" dirty="0" smtClean="0">
                <a:solidFill>
                  <a:schemeClr val="tx1">
                    <a:lumMod val="75000"/>
                  </a:schemeClr>
                </a:solidFill>
              </a:rPr>
              <a:t>Takes user to website</a:t>
            </a:r>
          </a:p>
          <a:p>
            <a:pPr marL="285750" indent="-285750">
              <a:buFont typeface="Arial" panose="020B0604020202020204" pitchFamily="34" charset="0"/>
              <a:buChar char="•"/>
            </a:pPr>
            <a:endParaRPr lang="en-US" dirty="0">
              <a:solidFill>
                <a:schemeClr val="tx1">
                  <a:lumMod val="75000"/>
                </a:schemeClr>
              </a:solidFill>
            </a:endParaRPr>
          </a:p>
          <a:p>
            <a:pPr marL="285750" indent="-285750">
              <a:buFont typeface="Arial" panose="020B0604020202020204" pitchFamily="34" charset="0"/>
              <a:buChar char="•"/>
            </a:pPr>
            <a:r>
              <a:rPr lang="en-US" dirty="0" smtClean="0">
                <a:solidFill>
                  <a:schemeClr val="tx1">
                    <a:lumMod val="75000"/>
                  </a:schemeClr>
                </a:solidFill>
              </a:rPr>
              <a:t>Developers get 70% of ad revenue</a:t>
            </a:r>
          </a:p>
        </p:txBody>
      </p:sp>
      <p:sp>
        <p:nvSpPr>
          <p:cNvPr id="18" name="Rectangle 17"/>
          <p:cNvSpPr/>
          <p:nvPr/>
        </p:nvSpPr>
        <p:spPr>
          <a:xfrm>
            <a:off x="4389120" y="4295722"/>
            <a:ext cx="4297680" cy="204842"/>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2" name="Picture 1"/>
          <p:cNvPicPr>
            <a:picLocks noChangeAspect="1"/>
          </p:cNvPicPr>
          <p:nvPr/>
        </p:nvPicPr>
        <p:blipFill>
          <a:blip r:embed="rId3"/>
          <a:stretch>
            <a:fillRect/>
          </a:stretch>
        </p:blipFill>
        <p:spPr>
          <a:xfrm>
            <a:off x="655289" y="1397317"/>
            <a:ext cx="3571875" cy="1571625"/>
          </a:xfrm>
          <a:prstGeom prst="rect">
            <a:avLst/>
          </a:prstGeom>
        </p:spPr>
      </p:pic>
    </p:spTree>
    <p:extLst>
      <p:ext uri="{BB962C8B-B14F-4D97-AF65-F5344CB8AC3E}">
        <p14:creationId xmlns:p14="http://schemas.microsoft.com/office/powerpoint/2010/main" val="212875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461026" y="1163267"/>
            <a:ext cx="4217670" cy="442913"/>
          </a:xfrm>
        </p:spPr>
        <p:txBody>
          <a:bodyPr/>
          <a:lstStyle/>
          <a:p>
            <a:r>
              <a:rPr lang="en-GB" dirty="0" smtClean="0"/>
              <a:t>The Advertising SDK is distributed as part of the Windows 8 SDK</a:t>
            </a:r>
            <a:endParaRPr lang="en-GB" dirty="0"/>
          </a:p>
        </p:txBody>
      </p:sp>
      <p:sp>
        <p:nvSpPr>
          <p:cNvPr id="5" name="Title 4"/>
          <p:cNvSpPr>
            <a:spLocks noGrp="1"/>
          </p:cNvSpPr>
          <p:nvPr>
            <p:ph type="title"/>
          </p:nvPr>
        </p:nvSpPr>
        <p:spPr/>
        <p:txBody>
          <a:bodyPr/>
          <a:lstStyle/>
          <a:p>
            <a:r>
              <a:rPr lang="en-GB" dirty="0" smtClean="0"/>
              <a:t>Adding Ads to an Application</a:t>
            </a:r>
            <a:endParaRPr lang="en-GB" dirty="0"/>
          </a:p>
        </p:txBody>
      </p:sp>
      <p:sp>
        <p:nvSpPr>
          <p:cNvPr id="6" name="Text Placeholder 5"/>
          <p:cNvSpPr>
            <a:spLocks noGrp="1"/>
          </p:cNvSpPr>
          <p:nvPr>
            <p:ph type="body" sz="quarter" idx="17"/>
          </p:nvPr>
        </p:nvSpPr>
        <p:spPr/>
        <p:txBody>
          <a:bodyPr/>
          <a:lstStyle/>
          <a:p>
            <a:endParaRPr lang="en-GB"/>
          </a:p>
        </p:txBody>
      </p:sp>
      <p:sp>
        <p:nvSpPr>
          <p:cNvPr id="9" name="Rectangle 8"/>
          <p:cNvSpPr/>
          <p:nvPr/>
        </p:nvSpPr>
        <p:spPr>
          <a:xfrm>
            <a:off x="4754880" y="1163267"/>
            <a:ext cx="3931920" cy="3279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0" name="Rectangle 9"/>
          <p:cNvSpPr/>
          <p:nvPr/>
        </p:nvSpPr>
        <p:spPr>
          <a:xfrm>
            <a:off x="4907249" y="1293313"/>
            <a:ext cx="3629025" cy="3037957"/>
          </a:xfrm>
          <a:prstGeom prst="rect">
            <a:avLst/>
          </a:prstGeom>
          <a:solidFill>
            <a:schemeClr val="bg2"/>
          </a:solidFill>
          <a:ln w="76200">
            <a:solidFill>
              <a:srgbClr val="9B4F9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2" name="Picture 1"/>
          <p:cNvPicPr>
            <a:picLocks noChangeAspect="1"/>
          </p:cNvPicPr>
          <p:nvPr/>
        </p:nvPicPr>
        <p:blipFill>
          <a:blip r:embed="rId2"/>
          <a:stretch>
            <a:fillRect/>
          </a:stretch>
        </p:blipFill>
        <p:spPr>
          <a:xfrm>
            <a:off x="4983480" y="1377872"/>
            <a:ext cx="3474720" cy="2465173"/>
          </a:xfrm>
          <a:prstGeom prst="rect">
            <a:avLst/>
          </a:prstGeom>
        </p:spPr>
      </p:pic>
    </p:spTree>
    <p:extLst>
      <p:ext uri="{BB962C8B-B14F-4D97-AF65-F5344CB8AC3E}">
        <p14:creationId xmlns:p14="http://schemas.microsoft.com/office/powerpoint/2010/main" val="426621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7798"/>
          </a:xfrm>
        </p:spPr>
        <p:txBody>
          <a:bodyPr/>
          <a:lstStyle/>
          <a:p>
            <a:r>
              <a:rPr lang="en-GB" dirty="0" smtClean="0"/>
              <a:t>Adding Ads to an Application</a:t>
            </a:r>
            <a:endParaRPr lang="en-GB" dirty="0"/>
          </a:p>
        </p:txBody>
      </p:sp>
      <p:sp>
        <p:nvSpPr>
          <p:cNvPr id="3" name="Content Placeholder 2"/>
          <p:cNvSpPr>
            <a:spLocks noGrp="1"/>
          </p:cNvSpPr>
          <p:nvPr>
            <p:ph type="body" sz="quarter" idx="17"/>
          </p:nvPr>
        </p:nvSpPr>
        <p:spPr/>
        <p:txBody>
          <a:bodyPr>
            <a:normAutofit/>
          </a:bodyPr>
          <a:lstStyle/>
          <a:p>
            <a:endParaRPr lang="en-US" dirty="0" smtClean="0"/>
          </a:p>
        </p:txBody>
      </p:sp>
      <p:sp>
        <p:nvSpPr>
          <p:cNvPr id="6" name="Rectangle 5"/>
          <p:cNvSpPr>
            <a:spLocks/>
          </p:cNvSpPr>
          <p:nvPr/>
        </p:nvSpPr>
        <p:spPr>
          <a:xfrm>
            <a:off x="457200" y="1536995"/>
            <a:ext cx="7937084" cy="1094537"/>
          </a:xfrm>
          <a:prstGeom prst="rect">
            <a:avLst/>
          </a:prstGeom>
          <a:ln w="50800">
            <a:solidFill>
              <a:srgbClr val="00BCF2"/>
            </a:solidFill>
          </a:ln>
        </p:spPr>
        <p:style>
          <a:lnRef idx="2">
            <a:schemeClr val="accent1"/>
          </a:lnRef>
          <a:fillRef idx="1">
            <a:schemeClr val="lt1"/>
          </a:fillRef>
          <a:effectRef idx="0">
            <a:schemeClr val="accent1"/>
          </a:effectRef>
          <a:fontRef idx="minor">
            <a:schemeClr val="dk1"/>
          </a:fontRef>
        </p:style>
        <p:txBody>
          <a:bodyPr wrap="square" lIns="91435" tIns="45718" rIns="91435" bIns="45718">
            <a:spAutoFit/>
          </a:bodyPr>
          <a:lstStyle/>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p:txBody>
      </p:sp>
      <p:sp>
        <p:nvSpPr>
          <p:cNvPr id="5" name="Rectangle 4"/>
          <p:cNvSpPr>
            <a:spLocks noChangeArrowheads="1"/>
          </p:cNvSpPr>
          <p:nvPr/>
        </p:nvSpPr>
        <p:spPr bwMode="invGray">
          <a:xfrm>
            <a:off x="514345" y="1617005"/>
            <a:ext cx="7703820" cy="906235"/>
          </a:xfrm>
          <a:prstGeom prst="rect">
            <a:avLst/>
          </a:prstGeom>
          <a:solidFill>
            <a:schemeClr val="bg1">
              <a:alpha val="79999"/>
            </a:schemeClr>
          </a:solidFill>
          <a:ln w="12700" algn="ctr">
            <a:noFill/>
            <a:miter lim="800000"/>
            <a:headEnd/>
            <a:tailEnd/>
          </a:ln>
        </p:spPr>
        <p:txBody>
          <a:bodyPr wrap="none" lIns="182880" tIns="182880" rIns="182880"/>
          <a:lstStyle/>
          <a:p>
            <a:r>
              <a:rPr lang="en-GB" sz="1400" dirty="0" err="1">
                <a:solidFill>
                  <a:srgbClr val="2B91AF"/>
                </a:solidFill>
                <a:highlight>
                  <a:srgbClr val="FFFFFF"/>
                </a:highlight>
                <a:latin typeface="Consolas"/>
              </a:rPr>
              <a:t>AdControl</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adControl</a:t>
            </a:r>
            <a:r>
              <a:rPr lang="en-GB" sz="1400" dirty="0">
                <a:solidFill>
                  <a:srgbClr val="000000"/>
                </a:solidFill>
                <a:highlight>
                  <a:srgbClr val="FFFFFF"/>
                </a:highlight>
                <a:latin typeface="Consolas"/>
              </a:rPr>
              <a:t> = </a:t>
            </a:r>
            <a:r>
              <a:rPr lang="en-GB" sz="1400" dirty="0">
                <a:solidFill>
                  <a:srgbClr val="0000FF"/>
                </a:solidFill>
                <a:highlight>
                  <a:srgbClr val="FFFFFF"/>
                </a:highlight>
                <a:latin typeface="Consolas"/>
              </a:rPr>
              <a:t>new</a:t>
            </a:r>
            <a:r>
              <a:rPr lang="en-GB" sz="1400" dirty="0">
                <a:solidFill>
                  <a:srgbClr val="000000"/>
                </a:solidFill>
                <a:highlight>
                  <a:srgbClr val="FFFFFF"/>
                </a:highlight>
                <a:latin typeface="Consolas"/>
              </a:rPr>
              <a:t> </a:t>
            </a:r>
            <a:r>
              <a:rPr lang="en-GB" sz="1400" dirty="0" err="1">
                <a:solidFill>
                  <a:srgbClr val="2B91AF"/>
                </a:solidFill>
                <a:highlight>
                  <a:srgbClr val="FFFFFF"/>
                </a:highlight>
                <a:latin typeface="Consolas"/>
              </a:rPr>
              <a:t>AdControl</a:t>
            </a:r>
            <a:r>
              <a:rPr lang="en-GB" sz="1400" dirty="0">
                <a:solidFill>
                  <a:srgbClr val="000000"/>
                </a:solidFill>
                <a:highlight>
                  <a:srgbClr val="FFFFFF"/>
                </a:highlight>
                <a:latin typeface="Consolas"/>
              </a:rPr>
              <a:t>(</a:t>
            </a:r>
            <a:r>
              <a:rPr lang="en-GB" sz="1400" dirty="0">
                <a:solidFill>
                  <a:srgbClr val="A31515"/>
                </a:solidFill>
                <a:highlight>
                  <a:srgbClr val="FFFFFF"/>
                </a:highlight>
                <a:latin typeface="Consolas"/>
              </a:rPr>
              <a:t>"</a:t>
            </a:r>
            <a:r>
              <a:rPr lang="en-GB" sz="1400" dirty="0" err="1">
                <a:solidFill>
                  <a:srgbClr val="A31515"/>
                </a:solidFill>
                <a:highlight>
                  <a:srgbClr val="FFFFFF"/>
                </a:highlight>
                <a:latin typeface="Consolas"/>
              </a:rPr>
              <a:t>test_client</a:t>
            </a:r>
            <a:r>
              <a:rPr lang="en-GB" sz="1400" dirty="0">
                <a:solidFill>
                  <a:srgbClr val="A31515"/>
                </a:solidFill>
                <a:highlight>
                  <a:srgbClr val="FFFFFF"/>
                </a:highlight>
                <a:latin typeface="Consolas"/>
              </a:rPr>
              <a:t>"</a:t>
            </a:r>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err="1">
                <a:solidFill>
                  <a:srgbClr val="008000"/>
                </a:solidFill>
                <a:highlight>
                  <a:srgbClr val="FFFFFF"/>
                </a:highlight>
                <a:latin typeface="Consolas"/>
              </a:rPr>
              <a:t>ApplicationID</a:t>
            </a:r>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                                    </a:t>
            </a:r>
            <a:r>
              <a:rPr lang="en-GB" sz="1400" dirty="0">
                <a:solidFill>
                  <a:srgbClr val="A31515"/>
                </a:solidFill>
                <a:highlight>
                  <a:srgbClr val="FFFFFF"/>
                </a:highlight>
                <a:latin typeface="Consolas"/>
              </a:rPr>
              <a:t>"Image480_80"</a:t>
            </a:r>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err="1">
                <a:solidFill>
                  <a:srgbClr val="008000"/>
                </a:solidFill>
                <a:highlight>
                  <a:srgbClr val="FFFFFF"/>
                </a:highlight>
                <a:latin typeface="Consolas"/>
              </a:rPr>
              <a:t>AdUnitID</a:t>
            </a:r>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true</a:t>
            </a:r>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err="1">
                <a:solidFill>
                  <a:srgbClr val="008000"/>
                </a:solidFill>
                <a:highlight>
                  <a:srgbClr val="FFFFFF"/>
                </a:highlight>
                <a:latin typeface="Consolas"/>
              </a:rPr>
              <a:t>isAutoRefreshEnabled</a:t>
            </a:r>
            <a:endParaRPr lang="en-GB" sz="1400" dirty="0">
              <a:solidFill>
                <a:srgbClr val="000000"/>
              </a:solidFill>
              <a:highlight>
                <a:srgbClr val="FFFFFF"/>
              </a:highlight>
              <a:latin typeface="Consolas"/>
            </a:endParaRPr>
          </a:p>
        </p:txBody>
      </p:sp>
    </p:spTree>
    <p:extLst>
      <p:ext uri="{BB962C8B-B14F-4D97-AF65-F5344CB8AC3E}">
        <p14:creationId xmlns:p14="http://schemas.microsoft.com/office/powerpoint/2010/main" val="11354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P_PowerPoint_template_cyan_16x9">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44802716F9654DB00DD6BA4ACDBE92" ma:contentTypeVersion="1" ma:contentTypeDescription="Create a new document." ma:contentTypeScope="" ma:versionID="21c5db5ab2f0192b70c4e902026ac483">
  <xsd:schema xmlns:xsd="http://www.w3.org/2001/XMLSchema" xmlns:xs="http://www.w3.org/2001/XMLSchema" xmlns:p="http://schemas.microsoft.com/office/2006/metadata/properties" xmlns:ns2="http://schemas.microsoft.com/sharepoint/v4" targetNamespace="http://schemas.microsoft.com/office/2006/metadata/properties" ma:root="true" ma:fieldsID="23c11eee0d542004c4a7d729835418c6"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Props1.xml><?xml version="1.0" encoding="utf-8"?>
<ds:datastoreItem xmlns:ds="http://schemas.openxmlformats.org/officeDocument/2006/customXml" ds:itemID="{CA1E7257-0FE5-4165-9122-22F4AC86E9B0}">
  <ds:schemaRefs>
    <ds:schemaRef ds:uri="http://schemas.microsoft.com/sharepoint/v3/contenttype/forms"/>
  </ds:schemaRefs>
</ds:datastoreItem>
</file>

<file path=customXml/itemProps2.xml><?xml version="1.0" encoding="utf-8"?>
<ds:datastoreItem xmlns:ds="http://schemas.openxmlformats.org/officeDocument/2006/customXml" ds:itemID="{F4487D65-D40A-4A75-920B-F3712FE17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07818D-4824-419F-A66C-656B85398509}">
  <ds:schemaRefs>
    <ds:schemaRef ds:uri="http://schemas.microsoft.com/office/2006/documentManagement/types"/>
    <ds:schemaRef ds:uri="http://purl.org/dc/dcmitype/"/>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http://schemas.microsoft.com/sharepoint/v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WP_PowerPoint_template_cyan_16x9</Template>
  <TotalTime>6831</TotalTime>
  <Words>1590</Words>
  <Application>Microsoft Office PowerPoint</Application>
  <PresentationFormat>On-screen Show (16:9)</PresentationFormat>
  <Paragraphs>257</Paragraphs>
  <Slides>35</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Consolas</vt:lpstr>
      <vt:lpstr>Gotham Light</vt:lpstr>
      <vt:lpstr>Segoe UI</vt:lpstr>
      <vt:lpstr>Segoe UI Light</vt:lpstr>
      <vt:lpstr>Segoe WP Black</vt:lpstr>
      <vt:lpstr>Segoe WP SemiLight</vt:lpstr>
      <vt:lpstr>Times New Roman</vt:lpstr>
      <vt:lpstr>WP_PowerPoint_template_cyan_16x9</vt:lpstr>
      <vt:lpstr>Windows Phone 8 Store &amp; Monetization</vt:lpstr>
      <vt:lpstr>Windows Phone Store &amp; Monetization</vt:lpstr>
      <vt:lpstr>Monetizing Your App</vt:lpstr>
      <vt:lpstr>Sell your Application</vt:lpstr>
      <vt:lpstr>Sell your Application</vt:lpstr>
      <vt:lpstr>Detecting Trial Mode</vt:lpstr>
      <vt:lpstr>Advertisements</vt:lpstr>
      <vt:lpstr>Adding Ads to an Application</vt:lpstr>
      <vt:lpstr>Adding Ads to an Application</vt:lpstr>
      <vt:lpstr>Windows Phone 8  Trial API and Ads Demo</vt:lpstr>
      <vt:lpstr>Adding Advertisements to Applications</vt:lpstr>
      <vt:lpstr>Adding Advertisements to Applications</vt:lpstr>
      <vt:lpstr>Adding Advertisements to Applications</vt:lpstr>
      <vt:lpstr>Adding Advertisements to Applications</vt:lpstr>
      <vt:lpstr>Other Advertising Options</vt:lpstr>
      <vt:lpstr>In-Application Sales</vt:lpstr>
      <vt:lpstr>In-App Purchase</vt:lpstr>
      <vt:lpstr>In-App Purchase used for digital content</vt:lpstr>
      <vt:lpstr>In-App Purchase: sell items in your app</vt:lpstr>
      <vt:lpstr>Making an in-application purchase</vt:lpstr>
      <vt:lpstr>Putting Products into the Microsoft Store</vt:lpstr>
      <vt:lpstr>Verifying licence purchased</vt:lpstr>
      <vt:lpstr>Managing the state of a consumable</vt:lpstr>
      <vt:lpstr>In-App Purchase Example</vt:lpstr>
      <vt:lpstr>10 Tips to Make More Money (1/2)</vt:lpstr>
      <vt:lpstr>10 Tips to Make More Money Today (2/2)</vt:lpstr>
      <vt:lpstr>Submission and Validation </vt:lpstr>
      <vt:lpstr>Editing WMAppManifest.xml</vt:lpstr>
      <vt:lpstr>Tile Sizes</vt:lpstr>
      <vt:lpstr>Application Requirements &amp; Capabilities</vt:lpstr>
      <vt:lpstr>Store Test Interface</vt:lpstr>
      <vt:lpstr>Store Test Kit Application Analysis</vt:lpstr>
      <vt:lpstr>The Windows Phone XAP file</vt:lpstr>
      <vt:lpstr>Application Validation</vt:lpstr>
      <vt:lpstr>Windows Phone 8 Store and Monetization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and Monetization</dc:title>
  <dc:creator>Nick Randolph</dc:creator>
  <dc:description>How can you monetize your application? This presentation covers everything you need to know about commerce, including trials, in-app transactions and advertisement APIs.
by</dc:description>
  <cp:lastModifiedBy>Nick Randolph</cp:lastModifiedBy>
  <cp:revision>172</cp:revision>
  <dcterms:created xsi:type="dcterms:W3CDTF">2012-12-11T16:04:48Z</dcterms:created>
  <dcterms:modified xsi:type="dcterms:W3CDTF">2013-10-18T00:33:35Z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0x0101007644802716F9654DB00DD6BA4ACDBE92</vt:lpwstr>
  </property>
</Properties>
</file>